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0" r:id="rId4"/>
    <p:sldId id="266" r:id="rId5"/>
    <p:sldId id="259" r:id="rId6"/>
    <p:sldId id="261" r:id="rId7"/>
    <p:sldId id="265" r:id="rId8"/>
    <p:sldId id="267" r:id="rId9"/>
    <p:sldId id="268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231"/>
    <a:srgbClr val="3A0F2A"/>
    <a:srgbClr val="4D0022"/>
    <a:srgbClr val="390F29"/>
    <a:srgbClr val="90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5" autoAdjust="0"/>
    <p:restoredTop sz="94660"/>
  </p:normalViewPr>
  <p:slideViewPr>
    <p:cSldViewPr snapToGrid="0" snapToObjects="1">
      <p:cViewPr>
        <p:scale>
          <a:sx n="79" d="100"/>
          <a:sy n="79" d="100"/>
        </p:scale>
        <p:origin x="-160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3915C-392F-194F-8D53-4319D4FF1822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746C6-7AAC-064C-A901-63530E8C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97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6B749-4CD1-D44F-A3C1-63FBAA29323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18303-6069-954D-8602-FEFE537A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1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132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1022-5939-5D42-BEEE-5A986D1E3828}" type="datetime1">
              <a:rPr lang="fi-FI" smtClean="0"/>
              <a:t>26.9.2016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Arkivverket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7"/>
            <a:ext cx="2032405" cy="523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334680"/>
            <a:ext cx="424296" cy="8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5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32313"/>
            <a:ext cx="5486400" cy="571499"/>
          </a:xfrm>
        </p:spPr>
        <p:txBody>
          <a:bodyPr anchor="b"/>
          <a:lstStyle>
            <a:lvl1pPr algn="l">
              <a:defRPr sz="2000" b="1">
                <a:solidFill>
                  <a:srgbClr val="31323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4278"/>
            <a:ext cx="5486400" cy="32010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30814"/>
            <a:ext cx="5486400" cy="631821"/>
          </a:xfrm>
        </p:spPr>
        <p:txBody>
          <a:bodyPr/>
          <a:lstStyle>
            <a:lvl1pPr marL="0" indent="0">
              <a:buNone/>
              <a:defRPr sz="1400">
                <a:solidFill>
                  <a:srgbClr val="31323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C828-8469-2941-B1A9-7A5DFE3AA060}" type="datetime1">
              <a:rPr lang="fi-FI" smtClean="0"/>
              <a:t>26.9.2016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Arkivverket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03240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4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47"/>
            <a:ext cx="8229600" cy="889001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1"/>
            <a:ext cx="8229600" cy="3798884"/>
          </a:xfrm>
        </p:spPr>
        <p:txBody>
          <a:bodyPr vert="eaVert"/>
          <a:lstStyle>
            <a:lvl1pPr>
              <a:defRPr>
                <a:solidFill>
                  <a:srgbClr val="313231"/>
                </a:solidFill>
              </a:defRPr>
            </a:lvl1pPr>
            <a:lvl2pPr>
              <a:defRPr>
                <a:solidFill>
                  <a:srgbClr val="313231"/>
                </a:solidFill>
              </a:defRPr>
            </a:lvl2pPr>
            <a:lvl3pPr>
              <a:defRPr>
                <a:solidFill>
                  <a:srgbClr val="313231"/>
                </a:solidFill>
              </a:defRPr>
            </a:lvl3pPr>
            <a:lvl4pPr>
              <a:defRPr>
                <a:solidFill>
                  <a:srgbClr val="313231"/>
                </a:solidFill>
              </a:defRPr>
            </a:lvl4pPr>
            <a:lvl5pPr>
              <a:defRPr>
                <a:solidFill>
                  <a:srgbClr val="313231"/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2E71-CD5C-8843-9EE9-CCB7917E3383}" type="datetime1">
              <a:rPr lang="fi-FI" smtClean="0"/>
              <a:t>26.9.2016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Arkivverket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03240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46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1292"/>
            <a:ext cx="2057400" cy="4731343"/>
          </a:xfrm>
        </p:spPr>
        <p:txBody>
          <a:bodyPr vert="eaVert"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1292"/>
            <a:ext cx="6019800" cy="4731343"/>
          </a:xfrm>
        </p:spPr>
        <p:txBody>
          <a:bodyPr vert="eaVert"/>
          <a:lstStyle>
            <a:lvl1pPr>
              <a:defRPr>
                <a:solidFill>
                  <a:srgbClr val="313231"/>
                </a:solidFill>
              </a:defRPr>
            </a:lvl1pPr>
            <a:lvl2pPr>
              <a:defRPr>
                <a:solidFill>
                  <a:srgbClr val="313231"/>
                </a:solidFill>
              </a:defRPr>
            </a:lvl2pPr>
            <a:lvl3pPr>
              <a:defRPr>
                <a:solidFill>
                  <a:srgbClr val="313231"/>
                </a:solidFill>
              </a:defRPr>
            </a:lvl3pPr>
            <a:lvl4pPr>
              <a:defRPr>
                <a:solidFill>
                  <a:srgbClr val="313231"/>
                </a:solidFill>
              </a:defRPr>
            </a:lvl4pPr>
            <a:lvl5pPr>
              <a:defRPr>
                <a:solidFill>
                  <a:srgbClr val="313231"/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9A1A-3003-074A-8A96-3B796DE21096}" type="datetime1">
              <a:rPr lang="fi-FI" smtClean="0"/>
              <a:t>26.9.2016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Arkivverket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03240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8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3633-3911-644A-B835-6DBDFD78A4E2}" type="datetime1">
              <a:rPr lang="fi-FI" smtClean="0"/>
              <a:t>26.9.2016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Arkivverket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132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84855"/>
            <a:ext cx="2671287" cy="68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984539" y="-298738"/>
            <a:ext cx="545524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1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48"/>
            <a:ext cx="8229600" cy="889001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3751"/>
            <a:ext cx="8229600" cy="3798883"/>
          </a:xfrm>
        </p:spPr>
        <p:txBody>
          <a:bodyPr/>
          <a:lstStyle>
            <a:lvl1pPr>
              <a:defRPr>
                <a:solidFill>
                  <a:srgbClr val="313231"/>
                </a:solidFill>
              </a:defRPr>
            </a:lvl1pPr>
            <a:lvl2pPr>
              <a:defRPr>
                <a:solidFill>
                  <a:srgbClr val="313231"/>
                </a:solidFill>
              </a:defRPr>
            </a:lvl2pPr>
            <a:lvl3pPr>
              <a:defRPr>
                <a:solidFill>
                  <a:srgbClr val="313231"/>
                </a:solidFill>
              </a:defRPr>
            </a:lvl3pPr>
            <a:lvl4pPr>
              <a:defRPr>
                <a:solidFill>
                  <a:srgbClr val="313231"/>
                </a:solidFill>
              </a:defRPr>
            </a:lvl4pPr>
            <a:lvl5pPr>
              <a:defRPr>
                <a:solidFill>
                  <a:srgbClr val="313231"/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65FD-D24C-524F-BF9D-286F0CCF2E2C}" type="datetime1">
              <a:rPr lang="fi-FI" smtClean="0"/>
              <a:t>26.9.2016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Arkivverket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03240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6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132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B73D-CFC6-2640-9454-189F37D57B04}" type="datetime1">
              <a:rPr lang="fi-FI" smtClean="0"/>
              <a:t>26.9.2016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Arkivverket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03240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3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3751"/>
            <a:ext cx="4038600" cy="3798884"/>
          </a:xfrm>
        </p:spPr>
        <p:txBody>
          <a:bodyPr/>
          <a:lstStyle>
            <a:lvl1pPr>
              <a:defRPr sz="2800">
                <a:solidFill>
                  <a:srgbClr val="313231"/>
                </a:solidFill>
              </a:defRPr>
            </a:lvl1pPr>
            <a:lvl2pPr>
              <a:defRPr sz="2400">
                <a:solidFill>
                  <a:srgbClr val="313231"/>
                </a:solidFill>
              </a:defRPr>
            </a:lvl2pPr>
            <a:lvl3pPr>
              <a:defRPr sz="2000">
                <a:solidFill>
                  <a:srgbClr val="313231"/>
                </a:solidFill>
              </a:defRPr>
            </a:lvl3pPr>
            <a:lvl4pPr>
              <a:defRPr sz="1800">
                <a:solidFill>
                  <a:srgbClr val="313231"/>
                </a:solidFill>
              </a:defRPr>
            </a:lvl4pPr>
            <a:lvl5pPr>
              <a:defRPr sz="1800">
                <a:solidFill>
                  <a:srgbClr val="31323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3751"/>
            <a:ext cx="4038600" cy="3798884"/>
          </a:xfrm>
        </p:spPr>
        <p:txBody>
          <a:bodyPr/>
          <a:lstStyle>
            <a:lvl1pPr>
              <a:defRPr sz="2800">
                <a:solidFill>
                  <a:srgbClr val="313231"/>
                </a:solidFill>
              </a:defRPr>
            </a:lvl1pPr>
            <a:lvl2pPr>
              <a:defRPr sz="2400">
                <a:solidFill>
                  <a:srgbClr val="313231"/>
                </a:solidFill>
              </a:defRPr>
            </a:lvl2pPr>
            <a:lvl3pPr>
              <a:defRPr sz="2000">
                <a:solidFill>
                  <a:srgbClr val="313231"/>
                </a:solidFill>
              </a:defRPr>
            </a:lvl3pPr>
            <a:lvl4pPr>
              <a:defRPr sz="1800">
                <a:solidFill>
                  <a:srgbClr val="313231"/>
                </a:solidFill>
              </a:defRPr>
            </a:lvl4pPr>
            <a:lvl5pPr>
              <a:defRPr sz="1800">
                <a:solidFill>
                  <a:srgbClr val="31323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740-C866-C440-A4FF-AE125EA21BEA}" type="datetime1">
              <a:rPr lang="fi-FI" smtClean="0"/>
              <a:t>26.9.2016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Arkivverket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03240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0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48"/>
            <a:ext cx="8229600" cy="889001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3277"/>
            <a:ext cx="4040188" cy="48418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132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4464"/>
            <a:ext cx="4040188" cy="3178172"/>
          </a:xfrm>
        </p:spPr>
        <p:txBody>
          <a:bodyPr/>
          <a:lstStyle>
            <a:lvl1pPr>
              <a:defRPr sz="2400">
                <a:solidFill>
                  <a:srgbClr val="313231"/>
                </a:solidFill>
              </a:defRPr>
            </a:lvl1pPr>
            <a:lvl2pPr>
              <a:defRPr sz="2000">
                <a:solidFill>
                  <a:srgbClr val="313231"/>
                </a:solidFill>
              </a:defRPr>
            </a:lvl2pPr>
            <a:lvl3pPr>
              <a:defRPr sz="1800">
                <a:solidFill>
                  <a:srgbClr val="313231"/>
                </a:solidFill>
              </a:defRPr>
            </a:lvl3pPr>
            <a:lvl4pPr>
              <a:defRPr sz="1600">
                <a:solidFill>
                  <a:srgbClr val="313231"/>
                </a:solidFill>
              </a:defRPr>
            </a:lvl4pPr>
            <a:lvl5pPr>
              <a:defRPr sz="1600">
                <a:solidFill>
                  <a:srgbClr val="31323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3277"/>
            <a:ext cx="4041775" cy="48418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132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84464"/>
            <a:ext cx="4041775" cy="3178172"/>
          </a:xfrm>
        </p:spPr>
        <p:txBody>
          <a:bodyPr/>
          <a:lstStyle>
            <a:lvl1pPr>
              <a:defRPr sz="2400">
                <a:solidFill>
                  <a:srgbClr val="313231"/>
                </a:solidFill>
              </a:defRPr>
            </a:lvl1pPr>
            <a:lvl2pPr>
              <a:defRPr sz="2000">
                <a:solidFill>
                  <a:srgbClr val="313231"/>
                </a:solidFill>
              </a:defRPr>
            </a:lvl2pPr>
            <a:lvl3pPr>
              <a:defRPr sz="1800">
                <a:solidFill>
                  <a:srgbClr val="313231"/>
                </a:solidFill>
              </a:defRPr>
            </a:lvl3pPr>
            <a:lvl4pPr>
              <a:defRPr sz="1600">
                <a:solidFill>
                  <a:srgbClr val="313231"/>
                </a:solidFill>
              </a:defRPr>
            </a:lvl4pPr>
            <a:lvl5pPr>
              <a:defRPr sz="1600">
                <a:solidFill>
                  <a:srgbClr val="31323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0CC-ACBB-5F42-81F1-21320E9AA12F}" type="datetime1">
              <a:rPr lang="fi-FI" smtClean="0"/>
              <a:t>26.9.2016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Arkivverket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03240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7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48"/>
            <a:ext cx="8229600" cy="889001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0E6D-8F54-D14A-90FF-B773EE3B61E0}" type="datetime1">
              <a:rPr lang="fi-FI" smtClean="0"/>
              <a:t>26.9.2016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Arkivverket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03240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09D-7085-FE43-B0AD-383E75F25521}" type="datetime1">
              <a:rPr lang="fi-FI" smtClean="0"/>
              <a:t>26.9.2016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Arkivverket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03240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6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31323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1435100"/>
            <a:ext cx="5086349" cy="4430713"/>
          </a:xfrm>
        </p:spPr>
        <p:txBody>
          <a:bodyPr/>
          <a:lstStyle>
            <a:lvl1pPr>
              <a:defRPr sz="3200">
                <a:solidFill>
                  <a:srgbClr val="313231"/>
                </a:solidFill>
              </a:defRPr>
            </a:lvl1pPr>
            <a:lvl2pPr>
              <a:defRPr sz="2800">
                <a:solidFill>
                  <a:srgbClr val="313231"/>
                </a:solidFill>
              </a:defRPr>
            </a:lvl2pPr>
            <a:lvl3pPr>
              <a:defRPr sz="2400">
                <a:solidFill>
                  <a:srgbClr val="313231"/>
                </a:solidFill>
              </a:defRPr>
            </a:lvl3pPr>
            <a:lvl4pPr>
              <a:defRPr sz="2000">
                <a:solidFill>
                  <a:srgbClr val="313231"/>
                </a:solidFill>
              </a:defRPr>
            </a:lvl4pPr>
            <a:lvl5pPr>
              <a:defRPr sz="2000">
                <a:solidFill>
                  <a:srgbClr val="31323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24152"/>
            <a:ext cx="3008313" cy="3141660"/>
          </a:xfrm>
        </p:spPr>
        <p:txBody>
          <a:bodyPr/>
          <a:lstStyle>
            <a:lvl1pPr marL="0" indent="0">
              <a:buNone/>
              <a:defRPr sz="1400">
                <a:solidFill>
                  <a:srgbClr val="31323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E3ED-1E3B-E14D-8AA3-4AA7FE42D83F}" type="datetime1">
              <a:rPr lang="fi-FI" smtClean="0"/>
              <a:t>26.9.2016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Arkistolaitos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03240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7747"/>
            <a:ext cx="8229600" cy="88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3750"/>
            <a:ext cx="8229600" cy="3798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896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6CB9-07C7-1341-8FF5-01D580516FBE}" type="datetime1">
              <a:rPr lang="fi-FI" smtClean="0"/>
              <a:t>26.9.2016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896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en-US" dirty="0" err="1" smtClean="0"/>
              <a:t>Arkivverket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896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857B-FE13-434A-BF63-EAFC18DA1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6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3A0F2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1323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1323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1323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1323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1323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kribus.eu/Transkribu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3633-3911-644A-B835-6DBDFD78A4E2}" type="datetime1">
              <a:rPr lang="fi-FI" smtClean="0"/>
              <a:t>26.9.2016</a:t>
            </a:fld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Arkivverket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685800" y="231089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i-FI" dirty="0"/>
              <a:t>READ - </a:t>
            </a:r>
            <a:r>
              <a:rPr lang="fi-FI" dirty="0" err="1"/>
              <a:t>Recognition</a:t>
            </a:r>
            <a:r>
              <a:rPr lang="fi-FI" dirty="0"/>
              <a:t> and </a:t>
            </a:r>
            <a:r>
              <a:rPr lang="fi-FI" dirty="0" err="1"/>
              <a:t>Enrichment</a:t>
            </a:r>
            <a:r>
              <a:rPr lang="fi-FI" dirty="0"/>
              <a:t> of </a:t>
            </a:r>
            <a:r>
              <a:rPr lang="fi-FI" dirty="0" err="1"/>
              <a:t>Archival</a:t>
            </a:r>
            <a:r>
              <a:rPr lang="fi-FI" dirty="0"/>
              <a:t> </a:t>
            </a:r>
            <a:r>
              <a:rPr lang="fi-FI" dirty="0" err="1"/>
              <a:t>Documents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8" name="Alaotsikko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fi-FI" dirty="0" err="1" smtClean="0"/>
              <a:t>István</a:t>
            </a:r>
            <a:r>
              <a:rPr lang="fi-FI" dirty="0" smtClean="0"/>
              <a:t> Kecskeméti</a:t>
            </a:r>
          </a:p>
          <a:p>
            <a:r>
              <a:rPr lang="fi-FI" dirty="0" smtClean="0"/>
              <a:t>FD</a:t>
            </a:r>
          </a:p>
          <a:p>
            <a:r>
              <a:rPr lang="fi-FI" dirty="0" err="1" smtClean="0"/>
              <a:t>Enhetschef</a:t>
            </a:r>
            <a:r>
              <a:rPr lang="fi-FI" dirty="0" smtClean="0"/>
              <a:t>, </a:t>
            </a:r>
            <a:r>
              <a:rPr lang="fi-FI" dirty="0" err="1" smtClean="0"/>
              <a:t>tf</a:t>
            </a:r>
            <a:r>
              <a:rPr lang="fi-FI" dirty="0" smtClean="0"/>
              <a:t>. </a:t>
            </a:r>
            <a:r>
              <a:rPr lang="fi-FI" dirty="0" err="1" smtClean="0"/>
              <a:t>arkivråd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347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216568" y="3706596"/>
            <a:ext cx="88071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/>
          </a:p>
          <a:p>
            <a:r>
              <a:rPr lang="fi-FI" sz="2400" b="1" dirty="0" err="1"/>
              <a:t>Transkribus</a:t>
            </a:r>
            <a:r>
              <a:rPr lang="fi-FI" sz="2400" b="1" dirty="0"/>
              <a:t> </a:t>
            </a:r>
            <a:r>
              <a:rPr lang="fi-FI" sz="2400" b="1" dirty="0" err="1"/>
              <a:t>website</a:t>
            </a:r>
            <a:r>
              <a:rPr lang="fi-FI" sz="2400" b="1" dirty="0"/>
              <a:t>: </a:t>
            </a:r>
            <a:r>
              <a:rPr lang="fi-FI" sz="2400" dirty="0"/>
              <a:t>https://transkribus.eu/ </a:t>
            </a:r>
          </a:p>
          <a:p>
            <a:r>
              <a:rPr lang="fi-FI" sz="2400" b="1" dirty="0" err="1"/>
              <a:t>Transkribus</a:t>
            </a:r>
            <a:r>
              <a:rPr lang="fi-FI" sz="2400" b="1" dirty="0"/>
              <a:t> </a:t>
            </a:r>
            <a:r>
              <a:rPr lang="fi-FI" sz="2400" b="1" dirty="0" err="1"/>
              <a:t>wiki</a:t>
            </a:r>
            <a:r>
              <a:rPr lang="fi-FI" sz="2400" b="1" dirty="0"/>
              <a:t>: </a:t>
            </a:r>
            <a:r>
              <a:rPr lang="fi-FI" sz="2400" dirty="0"/>
              <a:t>https://transkribus.eu/wiki/ </a:t>
            </a:r>
          </a:p>
          <a:p>
            <a:r>
              <a:rPr lang="fi-FI" sz="2400" b="1" dirty="0"/>
              <a:t>READ </a:t>
            </a:r>
            <a:r>
              <a:rPr lang="fi-FI" sz="2400" b="1" dirty="0" err="1"/>
              <a:t>website</a:t>
            </a:r>
            <a:r>
              <a:rPr lang="fi-FI" sz="2400" b="1" dirty="0"/>
              <a:t>: </a:t>
            </a:r>
            <a:r>
              <a:rPr lang="fi-FI" sz="2400" dirty="0"/>
              <a:t>https://read.transkribus.eu/ </a:t>
            </a:r>
          </a:p>
          <a:p>
            <a:r>
              <a:rPr lang="fi-FI" sz="2400" b="1" dirty="0" err="1"/>
              <a:t>Transkribus</a:t>
            </a:r>
            <a:r>
              <a:rPr lang="fi-FI" sz="2400" b="1" dirty="0"/>
              <a:t> </a:t>
            </a:r>
            <a:r>
              <a:rPr lang="fi-FI" sz="2400" b="1" dirty="0" err="1"/>
              <a:t>github</a:t>
            </a:r>
            <a:r>
              <a:rPr lang="fi-FI" sz="2400" b="1" dirty="0"/>
              <a:t>: </a:t>
            </a:r>
            <a:r>
              <a:rPr lang="fi-FI" sz="2400" dirty="0"/>
              <a:t>https://github.com/transkribus/ </a:t>
            </a:r>
          </a:p>
          <a:p>
            <a:r>
              <a:rPr lang="fi-FI" sz="2400" b="1" dirty="0" err="1"/>
              <a:t>Contact</a:t>
            </a:r>
            <a:r>
              <a:rPr lang="fi-FI" sz="2400" b="1" dirty="0"/>
              <a:t>: </a:t>
            </a:r>
            <a:r>
              <a:rPr lang="fi-FI" sz="2400" dirty="0" err="1"/>
              <a:t>email@transkribus.eu</a:t>
            </a:r>
            <a:r>
              <a:rPr lang="fi-FI" sz="2400" dirty="0"/>
              <a:t> </a:t>
            </a:r>
            <a:r>
              <a:rPr lang="fi-FI" sz="2400" b="1" dirty="0" err="1"/>
              <a:t>or</a:t>
            </a:r>
            <a:r>
              <a:rPr lang="fi-FI" sz="2400" b="1" dirty="0"/>
              <a:t> </a:t>
            </a:r>
            <a:endParaRPr lang="fi-FI" sz="2400" dirty="0"/>
          </a:p>
          <a:p>
            <a:r>
              <a:rPr lang="fi-FI" sz="2400" dirty="0" err="1"/>
              <a:t>transcribe.bentham@ucl.ac.uk</a:t>
            </a:r>
            <a:r>
              <a:rPr lang="fi-FI" sz="2400" dirty="0"/>
              <a:t> 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553453" y="1215189"/>
            <a:ext cx="8241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READ </a:t>
            </a:r>
            <a:r>
              <a:rPr lang="fi-FI" sz="2000" b="1" dirty="0" err="1" smtClean="0"/>
              <a:t>gruppen</a:t>
            </a:r>
            <a:r>
              <a:rPr lang="fi-FI" sz="2000" b="1" dirty="0" smtClean="0"/>
              <a:t> i </a:t>
            </a:r>
            <a:r>
              <a:rPr lang="fi-FI" sz="2000" b="1" dirty="0" err="1" smtClean="0"/>
              <a:t>Riksarkivet</a:t>
            </a:r>
            <a:r>
              <a:rPr lang="fi-FI" sz="2000" b="1" dirty="0" smtClean="0"/>
              <a:t>:</a:t>
            </a:r>
          </a:p>
          <a:p>
            <a:endParaRPr lang="fi-FI" sz="2000" b="1" dirty="0"/>
          </a:p>
          <a:p>
            <a:r>
              <a:rPr lang="fi-FI" sz="2000" b="1" dirty="0" smtClean="0"/>
              <a:t>Vili Haukkovaara, </a:t>
            </a:r>
            <a:r>
              <a:rPr lang="fi-FI" sz="2000" b="1" dirty="0" err="1" smtClean="0"/>
              <a:t>utvecklingschef</a:t>
            </a:r>
            <a:r>
              <a:rPr lang="fi-FI" sz="2000" b="1" dirty="0" smtClean="0"/>
              <a:t>, </a:t>
            </a:r>
            <a:r>
              <a:rPr lang="fi-FI" sz="2000" b="1" dirty="0" err="1"/>
              <a:t>projektledare</a:t>
            </a:r>
            <a:endParaRPr lang="fi-FI" sz="2000" b="1" dirty="0"/>
          </a:p>
          <a:p>
            <a:r>
              <a:rPr lang="fi-FI" sz="2000" b="1" dirty="0" smtClean="0"/>
              <a:t>Maria </a:t>
            </a:r>
            <a:r>
              <a:rPr lang="fi-FI" sz="2000" b="1" dirty="0"/>
              <a:t>Kallio, </a:t>
            </a:r>
            <a:r>
              <a:rPr lang="fi-FI" sz="2000" b="1" dirty="0" err="1"/>
              <a:t>överinspektör</a:t>
            </a:r>
            <a:r>
              <a:rPr lang="fi-FI" sz="2000" b="1" dirty="0"/>
              <a:t>, </a:t>
            </a:r>
            <a:r>
              <a:rPr lang="fi-FI" sz="2000" b="1" dirty="0" err="1" smtClean="0"/>
              <a:t>ledning</a:t>
            </a:r>
            <a:r>
              <a:rPr lang="fi-FI" sz="2000" b="1" dirty="0" smtClean="0"/>
              <a:t> av </a:t>
            </a:r>
            <a:r>
              <a:rPr lang="fi-FI" sz="2000" b="1" dirty="0" err="1" smtClean="0"/>
              <a:t>arbetet</a:t>
            </a:r>
            <a:endParaRPr lang="fi-FI" sz="2000" b="1" dirty="0" smtClean="0"/>
          </a:p>
          <a:p>
            <a:r>
              <a:rPr lang="fi-FI" sz="2000" b="1" dirty="0" smtClean="0"/>
              <a:t>Matti Jokinen, </a:t>
            </a:r>
            <a:r>
              <a:rPr lang="fi-FI" sz="2000" b="1" dirty="0" err="1" smtClean="0"/>
              <a:t>planerare</a:t>
            </a:r>
            <a:r>
              <a:rPr lang="fi-FI" sz="2000" b="1" dirty="0" smtClean="0"/>
              <a:t>, </a:t>
            </a:r>
            <a:r>
              <a:rPr lang="fi-FI" sz="2000" b="1" dirty="0" err="1" smtClean="0"/>
              <a:t>teknisk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expert</a:t>
            </a:r>
            <a:endParaRPr lang="fi-FI" sz="2000" b="1" dirty="0" smtClean="0"/>
          </a:p>
          <a:p>
            <a:r>
              <a:rPr lang="fi-FI" sz="2000" b="1" dirty="0" smtClean="0"/>
              <a:t>Reko Etelävuori, </a:t>
            </a:r>
            <a:r>
              <a:rPr lang="fi-FI" sz="2000" b="1" dirty="0" err="1" smtClean="0"/>
              <a:t>överinspektör</a:t>
            </a:r>
            <a:r>
              <a:rPr lang="fi-FI" sz="2000" b="1" dirty="0" smtClean="0"/>
              <a:t>, </a:t>
            </a:r>
            <a:r>
              <a:rPr lang="fi-FI" sz="2000" b="1" dirty="0" err="1" smtClean="0"/>
              <a:t>digitaliseringsexpert</a:t>
            </a:r>
            <a:endParaRPr lang="fi-FI" sz="2000" b="1" dirty="0" smtClean="0"/>
          </a:p>
          <a:p>
            <a:r>
              <a:rPr lang="fi-FI" sz="2000" b="1" dirty="0" smtClean="0"/>
              <a:t>Marjut Sievänen-Machado, </a:t>
            </a:r>
            <a:r>
              <a:rPr lang="fi-FI" sz="2000" b="1" dirty="0" err="1" smtClean="0"/>
              <a:t>överinspektör</a:t>
            </a:r>
            <a:r>
              <a:rPr lang="fi-FI" sz="2000" b="1" dirty="0" smtClean="0"/>
              <a:t>, ekonomi, EU </a:t>
            </a:r>
            <a:r>
              <a:rPr lang="fi-FI" sz="2000" b="1" dirty="0" err="1" smtClean="0"/>
              <a:t>projektstyrning</a:t>
            </a:r>
            <a:endParaRPr lang="fi-FI" sz="2000" b="1" dirty="0"/>
          </a:p>
          <a:p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19440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59748"/>
            <a:ext cx="8229600" cy="889001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READ </a:t>
            </a:r>
            <a:r>
              <a:rPr lang="fi-FI" dirty="0" err="1" smtClean="0"/>
              <a:t>partners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err="1" smtClean="0"/>
              <a:t>grunduppgifter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637674" y="1178760"/>
            <a:ext cx="81574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University</a:t>
            </a:r>
            <a:r>
              <a:rPr lang="fi-FI" dirty="0" smtClean="0"/>
              <a:t> </a:t>
            </a:r>
            <a:r>
              <a:rPr lang="fi-FI" dirty="0"/>
              <a:t>of Innsbruck (</a:t>
            </a:r>
            <a:r>
              <a:rPr lang="fi-FI" dirty="0" err="1"/>
              <a:t>co-ordinator</a:t>
            </a:r>
            <a:r>
              <a:rPr lang="fi-FI" dirty="0"/>
              <a:t>) </a:t>
            </a:r>
            <a:endParaRPr lang="fi-FI" dirty="0" smtClean="0"/>
          </a:p>
          <a:p>
            <a:r>
              <a:rPr lang="fi-FI" dirty="0" err="1" smtClean="0"/>
              <a:t>Universitat</a:t>
            </a:r>
            <a:r>
              <a:rPr lang="fi-FI" dirty="0" smtClean="0"/>
              <a:t> </a:t>
            </a:r>
            <a:r>
              <a:rPr lang="fi-FI" dirty="0" err="1"/>
              <a:t>Politecnica</a:t>
            </a:r>
            <a:r>
              <a:rPr lang="fi-FI" dirty="0"/>
              <a:t> de Valencia </a:t>
            </a:r>
          </a:p>
          <a:p>
            <a:r>
              <a:rPr lang="en-US" dirty="0"/>
              <a:t>University College London </a:t>
            </a:r>
            <a:endParaRPr lang="en-US" dirty="0" smtClean="0"/>
          </a:p>
          <a:p>
            <a:r>
              <a:rPr lang="en-US" dirty="0" smtClean="0"/>
              <a:t>University </a:t>
            </a:r>
            <a:r>
              <a:rPr lang="en-US" dirty="0"/>
              <a:t>of London Computer Centre </a:t>
            </a:r>
          </a:p>
          <a:p>
            <a:r>
              <a:rPr lang="en-US" dirty="0"/>
              <a:t>Vienna University of Technology </a:t>
            </a:r>
            <a:endParaRPr lang="en-US" dirty="0" smtClean="0"/>
          </a:p>
          <a:p>
            <a:r>
              <a:rPr lang="en-US" dirty="0" smtClean="0"/>
              <a:t>University </a:t>
            </a:r>
            <a:r>
              <a:rPr lang="en-US" dirty="0"/>
              <a:t>of Rostock </a:t>
            </a:r>
          </a:p>
          <a:p>
            <a:r>
              <a:rPr lang="fi-FI" dirty="0"/>
              <a:t>Leipzig </a:t>
            </a:r>
            <a:r>
              <a:rPr lang="fi-FI" dirty="0" err="1"/>
              <a:t>University</a:t>
            </a:r>
            <a:r>
              <a:rPr lang="fi-FI" dirty="0"/>
              <a:t> </a:t>
            </a:r>
            <a:endParaRPr lang="fi-FI" dirty="0" smtClean="0"/>
          </a:p>
          <a:p>
            <a:r>
              <a:rPr lang="fi-FI" dirty="0" smtClean="0"/>
              <a:t>Xerox </a:t>
            </a:r>
            <a:r>
              <a:rPr lang="fi-FI" dirty="0" err="1"/>
              <a:t>Research</a:t>
            </a:r>
            <a:r>
              <a:rPr lang="fi-FI" dirty="0"/>
              <a:t> Centre Europe </a:t>
            </a:r>
          </a:p>
          <a:p>
            <a:r>
              <a:rPr lang="fi-FI" dirty="0"/>
              <a:t>National </a:t>
            </a:r>
            <a:r>
              <a:rPr lang="fi-FI" dirty="0" err="1"/>
              <a:t>Archives</a:t>
            </a:r>
            <a:r>
              <a:rPr lang="fi-FI" dirty="0"/>
              <a:t> Finland </a:t>
            </a:r>
            <a:endParaRPr lang="fi-FI" dirty="0" smtClean="0"/>
          </a:p>
          <a:p>
            <a:r>
              <a:rPr lang="fi-FI" dirty="0" smtClean="0"/>
              <a:t>Zurich </a:t>
            </a:r>
            <a:r>
              <a:rPr lang="fi-FI" dirty="0"/>
              <a:t>State </a:t>
            </a:r>
            <a:r>
              <a:rPr lang="fi-FI" dirty="0" err="1"/>
              <a:t>Archives</a:t>
            </a:r>
            <a:r>
              <a:rPr lang="fi-FI" dirty="0"/>
              <a:t> </a:t>
            </a:r>
          </a:p>
          <a:p>
            <a:r>
              <a:rPr lang="fi-FI" dirty="0" err="1"/>
              <a:t>Ecole</a:t>
            </a:r>
            <a:r>
              <a:rPr lang="fi-FI" dirty="0"/>
              <a:t> </a:t>
            </a:r>
            <a:r>
              <a:rPr lang="fi-FI" dirty="0" err="1"/>
              <a:t>Polytechnique</a:t>
            </a:r>
            <a:r>
              <a:rPr lang="fi-FI" dirty="0"/>
              <a:t> </a:t>
            </a:r>
            <a:r>
              <a:rPr lang="fi-FI" dirty="0" err="1"/>
              <a:t>Federale</a:t>
            </a:r>
            <a:r>
              <a:rPr lang="fi-FI" dirty="0"/>
              <a:t> de Lausanne </a:t>
            </a:r>
            <a:endParaRPr lang="fi-FI" dirty="0" smtClean="0"/>
          </a:p>
          <a:p>
            <a:r>
              <a:rPr lang="fi-FI" dirty="0" err="1" smtClean="0"/>
              <a:t>Passau</a:t>
            </a:r>
            <a:r>
              <a:rPr lang="fi-FI" dirty="0" smtClean="0"/>
              <a:t> </a:t>
            </a:r>
            <a:r>
              <a:rPr lang="fi-FI" dirty="0" err="1"/>
              <a:t>Diocesan</a:t>
            </a:r>
            <a:r>
              <a:rPr lang="fi-FI" dirty="0"/>
              <a:t> </a:t>
            </a:r>
            <a:r>
              <a:rPr lang="fi-FI" dirty="0" err="1"/>
              <a:t>Archives</a:t>
            </a:r>
            <a:r>
              <a:rPr lang="fi-FI" dirty="0"/>
              <a:t> </a:t>
            </a:r>
          </a:p>
          <a:p>
            <a:r>
              <a:rPr lang="en-US" dirty="0"/>
              <a:t>National Center for Scientific Research “</a:t>
            </a:r>
            <a:r>
              <a:rPr lang="en-US" dirty="0" err="1"/>
              <a:t>Demokritos</a:t>
            </a:r>
            <a:r>
              <a:rPr lang="en-US" dirty="0"/>
              <a:t>” 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1864894" y="4872079"/>
            <a:ext cx="5342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/>
              <a:t>Med</a:t>
            </a:r>
            <a:r>
              <a:rPr lang="fi-FI" b="1" dirty="0" smtClean="0"/>
              <a:t> i </a:t>
            </a:r>
            <a:r>
              <a:rPr lang="fi-FI" b="1" dirty="0" err="1"/>
              <a:t>Horizon</a:t>
            </a:r>
            <a:r>
              <a:rPr lang="fi-FI" b="1" dirty="0"/>
              <a:t> 2020 </a:t>
            </a:r>
            <a:r>
              <a:rPr lang="fi-FI" b="1" dirty="0" err="1"/>
              <a:t>e-infrastructure</a:t>
            </a:r>
            <a:r>
              <a:rPr lang="fi-FI" b="1" dirty="0"/>
              <a:t> </a:t>
            </a:r>
            <a:r>
              <a:rPr lang="fi-FI" b="1" dirty="0" err="1" smtClean="0"/>
              <a:t>programm</a:t>
            </a:r>
            <a:endParaRPr lang="fi-FI" b="1" dirty="0"/>
          </a:p>
          <a:p>
            <a:r>
              <a:rPr lang="fi-FI" b="1" dirty="0" smtClean="0"/>
              <a:t>1/2016-12/2018</a:t>
            </a:r>
            <a:endParaRPr lang="fi-FI" b="1" dirty="0"/>
          </a:p>
          <a:p>
            <a:r>
              <a:rPr lang="fi-FI" b="1" dirty="0"/>
              <a:t>13 </a:t>
            </a:r>
            <a:r>
              <a:rPr lang="fi-FI" b="1" dirty="0" err="1" smtClean="0"/>
              <a:t>partner</a:t>
            </a:r>
            <a:endParaRPr lang="fi-FI" b="1" dirty="0"/>
          </a:p>
          <a:p>
            <a:r>
              <a:rPr lang="fi-FI" b="1" dirty="0" err="1" smtClean="0"/>
              <a:t>Budjetten</a:t>
            </a:r>
            <a:r>
              <a:rPr lang="fi-FI" b="1" dirty="0" smtClean="0"/>
              <a:t> </a:t>
            </a:r>
            <a:r>
              <a:rPr lang="fi-FI" b="1" dirty="0"/>
              <a:t>8,2 milj. €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80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401"/>
            <a:ext cx="9210955" cy="323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830179" y="4210885"/>
            <a:ext cx="66534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Laddningsbar</a:t>
            </a:r>
            <a:r>
              <a:rPr lang="fi-FI" sz="2400" dirty="0" smtClean="0"/>
              <a:t> </a:t>
            </a:r>
            <a:r>
              <a:rPr lang="fi-FI" sz="2400" dirty="0" err="1" smtClean="0"/>
              <a:t>arbetsplattform</a:t>
            </a:r>
            <a:r>
              <a:rPr lang="fi-FI" sz="2400" dirty="0" smtClean="0"/>
              <a:t> </a:t>
            </a:r>
          </a:p>
          <a:p>
            <a:r>
              <a:rPr lang="fi-FI" sz="2400" dirty="0" err="1" smtClean="0"/>
              <a:t>Gratis</a:t>
            </a:r>
            <a:r>
              <a:rPr lang="fi-FI" sz="2400" dirty="0" smtClean="0"/>
              <a:t>, </a:t>
            </a:r>
            <a:r>
              <a:rPr lang="fi-FI" sz="2400" dirty="0" err="1" smtClean="0"/>
              <a:t>inga</a:t>
            </a:r>
            <a:r>
              <a:rPr lang="fi-FI" sz="2400" dirty="0" smtClean="0"/>
              <a:t> </a:t>
            </a:r>
            <a:r>
              <a:rPr lang="fi-FI" sz="2400" dirty="0" err="1" smtClean="0"/>
              <a:t>användarebegränsningar</a:t>
            </a:r>
            <a:endParaRPr lang="fi-FI" sz="2400" dirty="0" smtClean="0"/>
          </a:p>
          <a:p>
            <a:r>
              <a:rPr lang="fi-FI" sz="2400" dirty="0" err="1" smtClean="0"/>
              <a:t>Mångsidiga</a:t>
            </a:r>
            <a:r>
              <a:rPr lang="fi-FI" sz="2400" dirty="0" smtClean="0"/>
              <a:t> </a:t>
            </a:r>
            <a:r>
              <a:rPr lang="fi-FI" sz="2400" dirty="0" err="1" smtClean="0"/>
              <a:t>verktyg</a:t>
            </a:r>
            <a:r>
              <a:rPr lang="fi-FI" sz="2400" dirty="0" smtClean="0"/>
              <a:t> för </a:t>
            </a:r>
            <a:r>
              <a:rPr lang="fi-FI" sz="2400" dirty="0" err="1" smtClean="0"/>
              <a:t>att</a:t>
            </a:r>
            <a:r>
              <a:rPr lang="fi-FI" sz="2400" dirty="0" smtClean="0"/>
              <a:t> </a:t>
            </a:r>
            <a:r>
              <a:rPr lang="fi-FI" sz="2400" dirty="0" err="1" smtClean="0"/>
              <a:t>identifiera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forska</a:t>
            </a:r>
            <a:r>
              <a:rPr lang="fi-FI" sz="2400" dirty="0" smtClean="0"/>
              <a:t> </a:t>
            </a:r>
            <a:r>
              <a:rPr lang="fi-FI" sz="2400" dirty="0" err="1" smtClean="0"/>
              <a:t>hanskrivna</a:t>
            </a:r>
            <a:r>
              <a:rPr lang="fi-FI" sz="2400" dirty="0" smtClean="0"/>
              <a:t> </a:t>
            </a:r>
            <a:r>
              <a:rPr lang="fi-FI" sz="2400" dirty="0" err="1" smtClean="0"/>
              <a:t>text</a:t>
            </a:r>
            <a:endParaRPr lang="fi-FI" sz="2400" dirty="0"/>
          </a:p>
          <a:p>
            <a:r>
              <a:rPr lang="fi-FI" sz="2400" dirty="0" smtClean="0"/>
              <a:t>• </a:t>
            </a:r>
            <a:r>
              <a:rPr lang="fi-FI" sz="2400" dirty="0">
                <a:hlinkClick r:id="rId3"/>
              </a:rPr>
              <a:t>https://transkribus.eu/Transkribus</a:t>
            </a:r>
            <a:r>
              <a:rPr lang="fi-FI" sz="2400" dirty="0" smtClean="0">
                <a:hlinkClick r:id="rId3"/>
              </a:rPr>
              <a:t>/</a:t>
            </a:r>
            <a:r>
              <a:rPr lang="fi-FI" sz="2400" dirty="0" smtClean="0"/>
              <a:t>  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16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401"/>
            <a:ext cx="9210955" cy="323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830178" y="4283242"/>
            <a:ext cx="6653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HTR – </a:t>
            </a:r>
            <a:r>
              <a:rPr lang="fi-FI" sz="2400" dirty="0" err="1" smtClean="0"/>
              <a:t>applikation</a:t>
            </a:r>
            <a:r>
              <a:rPr lang="fi-FI" sz="2400" dirty="0" smtClean="0"/>
              <a:t> (</a:t>
            </a:r>
            <a:r>
              <a:rPr lang="fi-FI" sz="2400" dirty="0" err="1" smtClean="0"/>
              <a:t>handwritten</a:t>
            </a:r>
            <a:r>
              <a:rPr lang="fi-FI" sz="2400" dirty="0" smtClean="0"/>
              <a:t> </a:t>
            </a:r>
            <a:r>
              <a:rPr lang="fi-FI" sz="2400" dirty="0" err="1" smtClean="0"/>
              <a:t>text</a:t>
            </a:r>
            <a:r>
              <a:rPr lang="fi-FI" sz="2400" dirty="0" smtClean="0"/>
              <a:t> </a:t>
            </a:r>
            <a:r>
              <a:rPr lang="fi-FI" sz="2400" dirty="0" err="1" smtClean="0"/>
              <a:t>recognition</a:t>
            </a:r>
            <a:r>
              <a:rPr lang="fi-FI" sz="2400" dirty="0" smtClean="0"/>
              <a:t>)</a:t>
            </a:r>
          </a:p>
          <a:p>
            <a:r>
              <a:rPr lang="fi-FI" sz="2400" dirty="0" smtClean="0"/>
              <a:t>OCR </a:t>
            </a:r>
            <a:r>
              <a:rPr lang="fi-FI" sz="2400" dirty="0"/>
              <a:t>– </a:t>
            </a:r>
            <a:r>
              <a:rPr lang="fi-FI" sz="2400" dirty="0" err="1" smtClean="0"/>
              <a:t>applikation</a:t>
            </a:r>
            <a:r>
              <a:rPr lang="fi-FI" sz="2400" dirty="0" smtClean="0"/>
              <a:t> (</a:t>
            </a:r>
            <a:r>
              <a:rPr lang="fi-FI" sz="2400" dirty="0" err="1" smtClean="0"/>
              <a:t>optical</a:t>
            </a:r>
            <a:r>
              <a:rPr lang="fi-FI" sz="2400" dirty="0" smtClean="0"/>
              <a:t> </a:t>
            </a:r>
            <a:r>
              <a:rPr lang="fi-FI" sz="2400" dirty="0" err="1" smtClean="0"/>
              <a:t>character</a:t>
            </a:r>
            <a:r>
              <a:rPr lang="fi-FI" sz="2400" dirty="0" smtClean="0"/>
              <a:t> </a:t>
            </a:r>
            <a:r>
              <a:rPr lang="fi-FI" sz="2400" dirty="0" err="1" smtClean="0"/>
              <a:t>recognition</a:t>
            </a:r>
            <a:r>
              <a:rPr lang="fi-FI" sz="2400" dirty="0" smtClean="0"/>
              <a:t>)</a:t>
            </a:r>
            <a:endParaRPr lang="fi-FI" sz="2400" dirty="0"/>
          </a:p>
          <a:p>
            <a:r>
              <a:rPr lang="fi-FI" sz="2400" dirty="0" err="1" smtClean="0"/>
              <a:t>Märkning</a:t>
            </a:r>
            <a:r>
              <a:rPr lang="fi-FI" sz="2400" dirty="0" smtClean="0"/>
              <a:t> av </a:t>
            </a:r>
            <a:r>
              <a:rPr lang="fi-FI" sz="2400" dirty="0" err="1" smtClean="0"/>
              <a:t>nyckelord</a:t>
            </a:r>
            <a:endParaRPr lang="fi-FI" sz="2400" dirty="0"/>
          </a:p>
          <a:p>
            <a:r>
              <a:rPr lang="fi-FI" sz="2400" dirty="0" err="1" smtClean="0"/>
              <a:t>Identifiering</a:t>
            </a:r>
            <a:r>
              <a:rPr lang="fi-FI" sz="2400" dirty="0" smtClean="0"/>
              <a:t> av </a:t>
            </a:r>
            <a:r>
              <a:rPr lang="fi-FI" sz="2400" dirty="0" err="1" smtClean="0"/>
              <a:t>olika</a:t>
            </a:r>
            <a:r>
              <a:rPr lang="fi-FI" sz="2400" dirty="0" smtClean="0"/>
              <a:t> </a:t>
            </a:r>
            <a:r>
              <a:rPr lang="fi-FI" sz="2400" dirty="0" err="1" smtClean="0"/>
              <a:t>handskriftstil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skrivare</a:t>
            </a:r>
            <a:endParaRPr lang="fi-FI" sz="2400" dirty="0"/>
          </a:p>
          <a:p>
            <a:r>
              <a:rPr lang="fi-FI" sz="2400" dirty="0" err="1" smtClean="0"/>
              <a:t>Möjligheter</a:t>
            </a:r>
            <a:r>
              <a:rPr lang="fi-FI" sz="2400" dirty="0" smtClean="0"/>
              <a:t> för </a:t>
            </a:r>
            <a:r>
              <a:rPr lang="fi-FI" sz="2400" dirty="0" err="1" smtClean="0"/>
              <a:t>olika</a:t>
            </a:r>
            <a:r>
              <a:rPr lang="fi-FI" sz="2400" dirty="0" smtClean="0"/>
              <a:t> </a:t>
            </a:r>
            <a:r>
              <a:rPr lang="fi-FI" sz="2400" dirty="0" err="1" smtClean="0"/>
              <a:t>ordsök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0878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0021" y="49127"/>
            <a:ext cx="8229600" cy="889001"/>
          </a:xfrm>
        </p:spPr>
        <p:txBody>
          <a:bodyPr/>
          <a:lstStyle/>
          <a:p>
            <a:r>
              <a:rPr lang="fi-FI" dirty="0" err="1" smtClean="0"/>
              <a:t>Praktiska</a:t>
            </a:r>
            <a:r>
              <a:rPr lang="fi-FI" dirty="0" smtClean="0"/>
              <a:t> </a:t>
            </a:r>
            <a:r>
              <a:rPr lang="fi-FI" dirty="0" err="1" smtClean="0"/>
              <a:t>steg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52" y="1070474"/>
            <a:ext cx="7278469" cy="15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80048"/>
            <a:ext cx="8791605" cy="170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493292" y="2771833"/>
            <a:ext cx="865070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 smtClean="0"/>
              <a:t>Väljning</a:t>
            </a:r>
            <a:r>
              <a:rPr lang="fi-FI" sz="2000" b="1" dirty="0" smtClean="0"/>
              <a:t> av </a:t>
            </a:r>
            <a:r>
              <a:rPr lang="fi-FI" sz="2000" b="1" dirty="0" err="1" smtClean="0"/>
              <a:t>digitala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samlingar</a:t>
            </a:r>
            <a:endParaRPr lang="fi-FI" sz="2000" b="1" dirty="0"/>
          </a:p>
          <a:p>
            <a:r>
              <a:rPr lang="fi-FI" sz="2000" b="1" dirty="0" err="1" smtClean="0"/>
              <a:t>Segmentering</a:t>
            </a:r>
            <a:r>
              <a:rPr lang="fi-FI" sz="2000" b="1" dirty="0" smtClean="0"/>
              <a:t> av </a:t>
            </a:r>
            <a:r>
              <a:rPr lang="fi-FI" sz="2000" b="1" dirty="0" err="1" smtClean="0"/>
              <a:t>textdelar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oct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textrad</a:t>
            </a:r>
            <a:endParaRPr lang="fi-FI" sz="2000" b="1" dirty="0"/>
          </a:p>
          <a:p>
            <a:r>
              <a:rPr lang="fi-FI" sz="2000" b="1" dirty="0" err="1" smtClean="0"/>
              <a:t>Renskrivning</a:t>
            </a:r>
            <a:r>
              <a:rPr lang="fi-FI" sz="2000" b="1" dirty="0" smtClean="0"/>
              <a:t> av en del av </a:t>
            </a:r>
            <a:r>
              <a:rPr lang="fi-FI" sz="2000" b="1" dirty="0" err="1" smtClean="0"/>
              <a:t>texten</a:t>
            </a:r>
            <a:r>
              <a:rPr lang="fi-FI" sz="2000" b="1" dirty="0" smtClean="0"/>
              <a:t> (</a:t>
            </a:r>
            <a:r>
              <a:rPr lang="fi-FI" sz="2000" b="1" dirty="0" err="1" smtClean="0"/>
              <a:t>undervisningen</a:t>
            </a:r>
            <a:r>
              <a:rPr lang="fi-FI" sz="2000" b="1" dirty="0" smtClean="0"/>
              <a:t> av </a:t>
            </a:r>
            <a:r>
              <a:rPr lang="fi-FI" sz="2000" b="1" dirty="0" err="1" smtClean="0"/>
              <a:t>programvaran</a:t>
            </a:r>
            <a:r>
              <a:rPr lang="fi-FI" sz="2000" b="1" dirty="0" smtClean="0"/>
              <a:t>)</a:t>
            </a:r>
          </a:p>
          <a:p>
            <a:r>
              <a:rPr lang="fi-FI" sz="2000" b="1" dirty="0" err="1" smtClean="0"/>
              <a:t>Skapandet</a:t>
            </a:r>
            <a:r>
              <a:rPr lang="fi-FI" sz="2000" b="1" dirty="0" smtClean="0"/>
              <a:t> av HTR </a:t>
            </a:r>
            <a:r>
              <a:rPr lang="fi-FI" sz="2000" b="1" dirty="0" err="1" smtClean="0"/>
              <a:t>modell</a:t>
            </a:r>
            <a:r>
              <a:rPr lang="fi-FI" sz="2000" b="1" dirty="0" smtClean="0"/>
              <a:t>, </a:t>
            </a:r>
            <a:r>
              <a:rPr lang="fi-FI" sz="2000" b="1" dirty="0" err="1" smtClean="0"/>
              <a:t>eller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användning</a:t>
            </a:r>
            <a:r>
              <a:rPr lang="fi-FI" sz="2000" b="1" dirty="0" smtClean="0"/>
              <a:t> av </a:t>
            </a:r>
            <a:r>
              <a:rPr lang="fi-FI" sz="2000" b="1" dirty="0" err="1" smtClean="0"/>
              <a:t>redan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existerande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modellen</a:t>
            </a:r>
            <a:endParaRPr lang="fi-FI" sz="2000" b="1" dirty="0" smtClean="0"/>
          </a:p>
          <a:p>
            <a:r>
              <a:rPr lang="fi-FI" sz="2000" b="1" dirty="0" err="1" smtClean="0"/>
              <a:t>Genomgång</a:t>
            </a:r>
            <a:r>
              <a:rPr lang="fi-FI" sz="2000" b="1" dirty="0" smtClean="0"/>
              <a:t> av </a:t>
            </a:r>
            <a:r>
              <a:rPr lang="fi-FI" sz="2000" b="1" dirty="0" err="1" smtClean="0"/>
              <a:t>maskinläst</a:t>
            </a:r>
            <a:r>
              <a:rPr lang="fi-FI" sz="2000" b="1" dirty="0" smtClean="0"/>
              <a:t> ny </a:t>
            </a:r>
            <a:r>
              <a:rPr lang="fi-FI" sz="2000" b="1" dirty="0" err="1" smtClean="0"/>
              <a:t>text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samt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korrektionen</a:t>
            </a:r>
            <a:r>
              <a:rPr lang="fi-FI" sz="2000" b="1" dirty="0" smtClean="0"/>
              <a:t> av </a:t>
            </a:r>
            <a:r>
              <a:rPr lang="fi-FI" sz="2000" b="1" dirty="0" err="1" smtClean="0"/>
              <a:t>texten</a:t>
            </a:r>
            <a:endParaRPr lang="fi-FI" sz="2000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8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05106"/>
            <a:ext cx="8229600" cy="889001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Renskrivning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skapning</a:t>
            </a:r>
            <a:r>
              <a:rPr lang="fi-FI" dirty="0" smtClean="0"/>
              <a:t> av HTR </a:t>
            </a:r>
            <a:r>
              <a:rPr lang="fi-FI" dirty="0" err="1" smtClean="0"/>
              <a:t>modell</a:t>
            </a:r>
            <a:endParaRPr lang="fi-F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723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4695" y="386012"/>
            <a:ext cx="8229600" cy="889001"/>
          </a:xfrm>
        </p:spPr>
        <p:txBody>
          <a:bodyPr/>
          <a:lstStyle/>
          <a:p>
            <a:r>
              <a:rPr lang="fi-FI" dirty="0" err="1" smtClean="0"/>
              <a:t>Riksarkivets</a:t>
            </a:r>
            <a:r>
              <a:rPr lang="fi-FI" dirty="0" smtClean="0"/>
              <a:t> roll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577516" y="1286709"/>
            <a:ext cx="79167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Vi </a:t>
            </a:r>
            <a:r>
              <a:rPr lang="fi-FI" sz="2400" dirty="0" err="1" smtClean="0"/>
              <a:t>blev</a:t>
            </a:r>
            <a:r>
              <a:rPr lang="fi-FI" sz="2400" dirty="0" smtClean="0"/>
              <a:t> </a:t>
            </a:r>
            <a:r>
              <a:rPr lang="fi-FI" sz="2400" dirty="0" err="1" smtClean="0"/>
              <a:t>med</a:t>
            </a:r>
            <a:r>
              <a:rPr lang="fi-FI" sz="2400" dirty="0" smtClean="0"/>
              <a:t> i </a:t>
            </a:r>
            <a:r>
              <a:rPr lang="fi-FI" sz="2400" dirty="0" err="1" smtClean="0"/>
              <a:t>projekten</a:t>
            </a:r>
            <a:r>
              <a:rPr lang="fi-FI" sz="2400" dirty="0" smtClean="0"/>
              <a:t> för </a:t>
            </a:r>
            <a:r>
              <a:rPr lang="fi-FI" sz="2400" dirty="0" err="1" smtClean="0"/>
              <a:t>att</a:t>
            </a:r>
            <a:r>
              <a:rPr lang="fi-FI" sz="2400" dirty="0" smtClean="0"/>
              <a:t> vi </a:t>
            </a:r>
            <a:r>
              <a:rPr lang="fi-FI" sz="2400" dirty="0" err="1" smtClean="0"/>
              <a:t>har</a:t>
            </a:r>
            <a:r>
              <a:rPr lang="fi-FI" sz="2400" dirty="0" smtClean="0"/>
              <a:t> </a:t>
            </a:r>
            <a:r>
              <a:rPr lang="fi-FI" sz="2400" dirty="0" err="1" smtClean="0"/>
              <a:t>ca</a:t>
            </a:r>
            <a:r>
              <a:rPr lang="fi-FI" sz="2400" dirty="0" smtClean="0"/>
              <a:t> 45 </a:t>
            </a:r>
            <a:r>
              <a:rPr lang="fi-FI" sz="2400" dirty="0" err="1" smtClean="0"/>
              <a:t>miljoner</a:t>
            </a:r>
            <a:r>
              <a:rPr lang="fi-FI" sz="2400" dirty="0" smtClean="0"/>
              <a:t> </a:t>
            </a:r>
            <a:r>
              <a:rPr lang="fi-FI" sz="2400" dirty="0" err="1" smtClean="0"/>
              <a:t>digitala</a:t>
            </a:r>
            <a:r>
              <a:rPr lang="fi-FI" sz="2400" dirty="0" smtClean="0"/>
              <a:t> </a:t>
            </a:r>
            <a:r>
              <a:rPr lang="fi-FI" sz="2400" dirty="0" err="1" smtClean="0"/>
              <a:t>arkivalier</a:t>
            </a:r>
            <a:r>
              <a:rPr lang="fi-FI" sz="2400" dirty="0" smtClean="0"/>
              <a:t>, en </a:t>
            </a:r>
            <a:r>
              <a:rPr lang="fi-FI" sz="2400" dirty="0" err="1" smtClean="0"/>
              <a:t>stor</a:t>
            </a:r>
            <a:r>
              <a:rPr lang="fi-FI" sz="2400" dirty="0" smtClean="0"/>
              <a:t> del av </a:t>
            </a:r>
            <a:r>
              <a:rPr lang="fi-FI" sz="2400" dirty="0" err="1" smtClean="0"/>
              <a:t>dem</a:t>
            </a:r>
            <a:r>
              <a:rPr lang="fi-FI" sz="2400" dirty="0" smtClean="0"/>
              <a:t> </a:t>
            </a:r>
            <a:r>
              <a:rPr lang="fi-FI" sz="2400" dirty="0" err="1" smtClean="0"/>
              <a:t>handskrivna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 err="1" smtClean="0"/>
              <a:t>Vårt</a:t>
            </a:r>
            <a:r>
              <a:rPr lang="fi-FI" sz="2400" dirty="0" smtClean="0"/>
              <a:t> </a:t>
            </a:r>
            <a:r>
              <a:rPr lang="fi-FI" sz="2400" dirty="0" err="1" smtClean="0"/>
              <a:t>viktigaste</a:t>
            </a:r>
            <a:r>
              <a:rPr lang="fi-FI" sz="2400" dirty="0" smtClean="0"/>
              <a:t> roll i </a:t>
            </a:r>
            <a:r>
              <a:rPr lang="fi-FI" sz="2400" dirty="0" err="1" smtClean="0"/>
              <a:t>projekten</a:t>
            </a:r>
            <a:r>
              <a:rPr lang="fi-FI" sz="2400" dirty="0" smtClean="0"/>
              <a:t> </a:t>
            </a:r>
            <a:r>
              <a:rPr lang="fi-FI" sz="2400" dirty="0" err="1" smtClean="0"/>
              <a:t>är</a:t>
            </a:r>
            <a:r>
              <a:rPr lang="fi-FI" sz="2400" dirty="0" smtClean="0"/>
              <a:t> </a:t>
            </a:r>
            <a:r>
              <a:rPr lang="fi-FI" sz="2400" dirty="0" err="1" smtClean="0"/>
              <a:t>att</a:t>
            </a:r>
            <a:r>
              <a:rPr lang="fi-FI" sz="2400" dirty="0" smtClean="0"/>
              <a:t> </a:t>
            </a:r>
            <a:r>
              <a:rPr lang="fi-FI" sz="2400" dirty="0" err="1" smtClean="0"/>
              <a:t>få</a:t>
            </a:r>
            <a:r>
              <a:rPr lang="fi-FI" sz="2400" dirty="0" smtClean="0"/>
              <a:t> </a:t>
            </a:r>
            <a:r>
              <a:rPr lang="fi-FI" sz="2400" dirty="0" err="1" smtClean="0"/>
              <a:t>stora</a:t>
            </a:r>
            <a:r>
              <a:rPr lang="fi-FI" sz="2400" dirty="0" smtClean="0"/>
              <a:t> </a:t>
            </a:r>
            <a:r>
              <a:rPr lang="fi-FI" sz="2400" dirty="0" err="1" smtClean="0"/>
              <a:t>mängden</a:t>
            </a:r>
            <a:r>
              <a:rPr lang="fi-FI" sz="2400" dirty="0" smtClean="0"/>
              <a:t> </a:t>
            </a:r>
            <a:r>
              <a:rPr lang="fi-FI" sz="2400" dirty="0" err="1" smtClean="0"/>
              <a:t>voluntära</a:t>
            </a:r>
            <a:r>
              <a:rPr lang="fi-FI" sz="2400" dirty="0" smtClean="0"/>
              <a:t> </a:t>
            </a:r>
            <a:r>
              <a:rPr lang="fi-FI" sz="2400" dirty="0" err="1" smtClean="0"/>
              <a:t>att</a:t>
            </a:r>
            <a:r>
              <a:rPr lang="fi-FI" sz="2400" dirty="0" smtClean="0"/>
              <a:t> </a:t>
            </a:r>
            <a:r>
              <a:rPr lang="fi-FI" sz="2400" dirty="0" err="1" smtClean="0"/>
              <a:t>läsa</a:t>
            </a:r>
            <a:r>
              <a:rPr lang="fi-FI" sz="2400" dirty="0" smtClean="0"/>
              <a:t> </a:t>
            </a:r>
            <a:r>
              <a:rPr lang="fi-FI" sz="2400" dirty="0" err="1" smtClean="0"/>
              <a:t>handskrivna</a:t>
            </a:r>
            <a:r>
              <a:rPr lang="fi-FI" sz="2400" dirty="0" smtClean="0"/>
              <a:t> </a:t>
            </a:r>
            <a:r>
              <a:rPr lang="fi-FI" sz="2400" dirty="0" err="1" smtClean="0"/>
              <a:t>text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renskriva</a:t>
            </a:r>
            <a:r>
              <a:rPr lang="fi-FI" sz="2400" dirty="0" smtClean="0"/>
              <a:t> (</a:t>
            </a:r>
            <a:r>
              <a:rPr lang="fi-FI" sz="2400" dirty="0" err="1" smtClean="0"/>
              <a:t>large</a:t>
            </a:r>
            <a:r>
              <a:rPr lang="fi-FI" sz="2400" dirty="0" smtClean="0"/>
              <a:t> </a:t>
            </a:r>
            <a:r>
              <a:rPr lang="fi-FI" sz="2400" dirty="0" err="1" smtClean="0"/>
              <a:t>scale</a:t>
            </a:r>
            <a:r>
              <a:rPr lang="fi-FI" sz="2400" dirty="0" smtClean="0"/>
              <a:t> </a:t>
            </a:r>
            <a:r>
              <a:rPr lang="fi-FI" sz="2400" dirty="0" err="1" smtClean="0"/>
              <a:t>demonstrators</a:t>
            </a:r>
            <a:r>
              <a:rPr lang="fi-FI" sz="2400" dirty="0" smtClean="0"/>
              <a:t>) för </a:t>
            </a:r>
            <a:r>
              <a:rPr lang="fi-FI" sz="2400" dirty="0" err="1" smtClean="0"/>
              <a:t>att</a:t>
            </a:r>
            <a:r>
              <a:rPr lang="fi-FI" sz="2400" dirty="0" smtClean="0"/>
              <a:t> </a:t>
            </a:r>
            <a:r>
              <a:rPr lang="fi-FI" sz="2400" dirty="0" err="1" smtClean="0"/>
              <a:t>utveckla</a:t>
            </a:r>
            <a:r>
              <a:rPr lang="fi-FI" sz="2400" dirty="0" smtClean="0"/>
              <a:t> HTR </a:t>
            </a:r>
            <a:r>
              <a:rPr lang="fi-FI" sz="2400" dirty="0" err="1" smtClean="0"/>
              <a:t>modellen</a:t>
            </a:r>
            <a:r>
              <a:rPr lang="fi-FI" sz="2400" dirty="0" smtClean="0"/>
              <a:t>. </a:t>
            </a:r>
            <a:endParaRPr lang="fi-FI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47" y="3886200"/>
            <a:ext cx="6056948" cy="232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4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6726" y="85890"/>
            <a:ext cx="8229600" cy="889001"/>
          </a:xfrm>
        </p:spPr>
        <p:txBody>
          <a:bodyPr/>
          <a:lstStyle/>
          <a:p>
            <a:r>
              <a:rPr lang="fi-FI" dirty="0" err="1" smtClean="0"/>
              <a:t>Framsteg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589547" y="865939"/>
            <a:ext cx="83258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Albrecht </a:t>
            </a:r>
            <a:r>
              <a:rPr lang="sv-SE" sz="2000" dirty="0"/>
              <a:t>Fredrik Richard de la Chapellen (1785–1859) </a:t>
            </a:r>
            <a:r>
              <a:rPr lang="sv-SE" sz="2000" dirty="0" err="1" smtClean="0"/>
              <a:t>memoriär</a:t>
            </a:r>
            <a:r>
              <a:rPr lang="sv-SE" sz="2000" dirty="0" smtClean="0"/>
              <a:t> </a:t>
            </a:r>
            <a:r>
              <a:rPr lang="sv-SE" sz="2000" i="1" dirty="0"/>
              <a:t>Underrättelser för Mina Barn </a:t>
            </a:r>
            <a:r>
              <a:rPr lang="fi-FI" sz="2000" dirty="0" smtClean="0"/>
              <a:t>800 </a:t>
            </a:r>
            <a:r>
              <a:rPr lang="fi-FI" sz="2000" dirty="0" err="1" smtClean="0"/>
              <a:t>digitala</a:t>
            </a:r>
            <a:r>
              <a:rPr lang="fi-FI" sz="2000" dirty="0" smtClean="0"/>
              <a:t> </a:t>
            </a:r>
            <a:r>
              <a:rPr lang="fi-FI" sz="2000" dirty="0" err="1" smtClean="0"/>
              <a:t>bilder</a:t>
            </a:r>
            <a:r>
              <a:rPr lang="fi-FI" sz="2000" dirty="0" smtClean="0"/>
              <a:t>, av </a:t>
            </a:r>
            <a:r>
              <a:rPr lang="fi-FI" sz="2000" dirty="0" err="1" smtClean="0"/>
              <a:t>vilka</a:t>
            </a:r>
            <a:r>
              <a:rPr lang="fi-FI" sz="2000" dirty="0" smtClean="0"/>
              <a:t> </a:t>
            </a:r>
            <a:r>
              <a:rPr lang="fi-FI" sz="2000" dirty="0"/>
              <a:t>50 </a:t>
            </a:r>
            <a:r>
              <a:rPr lang="fi-FI" sz="2000" dirty="0" err="1" smtClean="0"/>
              <a:t>är</a:t>
            </a:r>
            <a:r>
              <a:rPr lang="fi-FI" sz="2000" dirty="0" smtClean="0"/>
              <a:t> </a:t>
            </a:r>
            <a:r>
              <a:rPr lang="fi-FI" sz="2000" dirty="0" err="1" smtClean="0"/>
              <a:t>transkriberade</a:t>
            </a:r>
            <a:r>
              <a:rPr lang="fi-FI" sz="2000" dirty="0" smtClean="0"/>
              <a:t> </a:t>
            </a:r>
            <a:r>
              <a:rPr lang="fi-FI" sz="2000" dirty="0" err="1" smtClean="0"/>
              <a:t>och</a:t>
            </a:r>
            <a:r>
              <a:rPr lang="fi-FI" sz="2000" dirty="0" smtClean="0"/>
              <a:t> </a:t>
            </a:r>
            <a:r>
              <a:rPr lang="fi-FI" sz="2000" dirty="0" err="1" smtClean="0"/>
              <a:t>texten</a:t>
            </a:r>
            <a:r>
              <a:rPr lang="fi-FI" sz="2000" dirty="0" smtClean="0"/>
              <a:t> </a:t>
            </a:r>
            <a:r>
              <a:rPr lang="fi-FI" sz="2000" dirty="0" err="1" smtClean="0"/>
              <a:t>korrigerade</a:t>
            </a:r>
            <a:endParaRPr lang="fi-FI" sz="2000" dirty="0" smtClean="0"/>
          </a:p>
          <a:p>
            <a:r>
              <a:rPr lang="fi-FI" sz="2000" dirty="0" smtClean="0"/>
              <a:t>En ny </a:t>
            </a:r>
            <a:r>
              <a:rPr lang="fi-FI" sz="2000" dirty="0" err="1" smtClean="0"/>
              <a:t>web</a:t>
            </a:r>
            <a:r>
              <a:rPr lang="fi-FI" sz="2000" dirty="0" smtClean="0"/>
              <a:t> </a:t>
            </a:r>
            <a:r>
              <a:rPr lang="fi-FI" sz="2000" dirty="0" err="1" smtClean="0"/>
              <a:t>baserad</a:t>
            </a:r>
            <a:r>
              <a:rPr lang="fi-FI" sz="2000" dirty="0" smtClean="0"/>
              <a:t> </a:t>
            </a:r>
            <a:r>
              <a:rPr lang="fi-FI" sz="2000" dirty="0" err="1" smtClean="0"/>
              <a:t>verktyg</a:t>
            </a:r>
            <a:r>
              <a:rPr lang="fi-FI" sz="2000" dirty="0" smtClean="0"/>
              <a:t> för </a:t>
            </a:r>
            <a:r>
              <a:rPr lang="fi-FI" sz="2000" dirty="0" err="1" smtClean="0"/>
              <a:t>voluntära</a:t>
            </a:r>
            <a:r>
              <a:rPr lang="fi-FI" sz="2000" dirty="0" smtClean="0"/>
              <a:t> </a:t>
            </a:r>
            <a:r>
              <a:rPr lang="fi-FI" sz="2000" dirty="0" err="1" smtClean="0"/>
              <a:t>på</a:t>
            </a:r>
            <a:r>
              <a:rPr lang="fi-FI" sz="2000" dirty="0" smtClean="0"/>
              <a:t> </a:t>
            </a:r>
            <a:r>
              <a:rPr lang="fi-FI" sz="2000" dirty="0" err="1" smtClean="0"/>
              <a:t>gång</a:t>
            </a:r>
            <a:endParaRPr lang="fi-FI" sz="2000" dirty="0" smtClean="0"/>
          </a:p>
          <a:p>
            <a:endParaRPr lang="fi-FI" sz="2000" dirty="0"/>
          </a:p>
          <a:p>
            <a:r>
              <a:rPr lang="fi-FI" sz="2000" dirty="0" err="1" smtClean="0"/>
              <a:t>Projektets</a:t>
            </a:r>
            <a:r>
              <a:rPr lang="fi-FI" sz="2000" dirty="0" smtClean="0"/>
              <a:t> </a:t>
            </a:r>
            <a:r>
              <a:rPr lang="fi-FI" sz="2000" dirty="0" err="1" smtClean="0"/>
              <a:t>mål</a:t>
            </a:r>
            <a:r>
              <a:rPr lang="fi-FI" sz="2000" dirty="0" smtClean="0"/>
              <a:t> </a:t>
            </a:r>
            <a:r>
              <a:rPr lang="fi-FI" sz="2000" dirty="0" err="1" smtClean="0"/>
              <a:t>är</a:t>
            </a:r>
            <a:r>
              <a:rPr lang="fi-FI" sz="2000" dirty="0" smtClean="0"/>
              <a:t> </a:t>
            </a:r>
            <a:r>
              <a:rPr lang="fi-FI" sz="2000" dirty="0" err="1" smtClean="0"/>
              <a:t>att</a:t>
            </a:r>
            <a:r>
              <a:rPr lang="fi-FI" sz="2000" dirty="0" smtClean="0"/>
              <a:t> </a:t>
            </a:r>
            <a:r>
              <a:rPr lang="fi-FI" sz="2000" dirty="0" err="1" smtClean="0"/>
              <a:t>producera</a:t>
            </a:r>
            <a:r>
              <a:rPr lang="fi-FI" sz="2000" dirty="0" smtClean="0"/>
              <a:t> en </a:t>
            </a:r>
            <a:r>
              <a:rPr lang="fi-FI" sz="2000" dirty="0" err="1" smtClean="0"/>
              <a:t>service</a:t>
            </a:r>
            <a:r>
              <a:rPr lang="fi-FI" sz="2000" dirty="0" smtClean="0"/>
              <a:t> (</a:t>
            </a:r>
            <a:r>
              <a:rPr lang="fi-FI" sz="2000" dirty="0" err="1" smtClean="0"/>
              <a:t>virtual</a:t>
            </a:r>
            <a:r>
              <a:rPr lang="fi-FI" sz="2000" dirty="0" smtClean="0"/>
              <a:t> </a:t>
            </a:r>
            <a:r>
              <a:rPr lang="fi-FI" sz="2000" dirty="0" err="1" smtClean="0"/>
              <a:t>forskningsområde</a:t>
            </a:r>
            <a:r>
              <a:rPr lang="fi-FI" sz="2000" dirty="0" smtClean="0"/>
              <a:t>) </a:t>
            </a:r>
            <a:r>
              <a:rPr lang="fi-FI" sz="2000" dirty="0" err="1" smtClean="0"/>
              <a:t>vilken</a:t>
            </a:r>
            <a:r>
              <a:rPr lang="fi-FI" sz="2000" dirty="0" smtClean="0"/>
              <a:t> </a:t>
            </a:r>
            <a:r>
              <a:rPr lang="fi-FI" sz="2000" dirty="0" err="1" smtClean="0"/>
              <a:t>samlar</a:t>
            </a:r>
            <a:r>
              <a:rPr lang="fi-FI" sz="2000" dirty="0" smtClean="0"/>
              <a:t> </a:t>
            </a:r>
            <a:r>
              <a:rPr lang="fi-FI" sz="2000" dirty="0" err="1" smtClean="0"/>
              <a:t>ihop</a:t>
            </a:r>
            <a:r>
              <a:rPr lang="fi-FI" sz="2000" dirty="0" smtClean="0"/>
              <a:t> </a:t>
            </a:r>
            <a:r>
              <a:rPr lang="fi-FI" sz="2000" dirty="0" err="1" smtClean="0"/>
              <a:t>kunskapen</a:t>
            </a:r>
            <a:r>
              <a:rPr lang="fi-FI" sz="2000" dirty="0" smtClean="0"/>
              <a:t> </a:t>
            </a:r>
            <a:r>
              <a:rPr lang="fi-FI" sz="2000" dirty="0" err="1" smtClean="0"/>
              <a:t>vid</a:t>
            </a:r>
            <a:r>
              <a:rPr lang="fi-FI" sz="2000" dirty="0" smtClean="0"/>
              <a:t> </a:t>
            </a:r>
            <a:r>
              <a:rPr lang="fi-FI" sz="2000" dirty="0" err="1" smtClean="0"/>
              <a:t>automatiskt</a:t>
            </a:r>
            <a:r>
              <a:rPr lang="fi-FI" sz="2000" dirty="0" smtClean="0"/>
              <a:t> </a:t>
            </a:r>
            <a:r>
              <a:rPr lang="fi-FI" sz="2000" dirty="0" err="1" smtClean="0"/>
              <a:t>text</a:t>
            </a:r>
            <a:r>
              <a:rPr lang="fi-FI" sz="2000" dirty="0" smtClean="0"/>
              <a:t> </a:t>
            </a:r>
            <a:r>
              <a:rPr lang="fi-FI" sz="2000" dirty="0" err="1" smtClean="0"/>
              <a:t>identifiering</a:t>
            </a:r>
            <a:r>
              <a:rPr lang="fi-FI" sz="2000" dirty="0" smtClean="0"/>
              <a:t> </a:t>
            </a:r>
            <a:r>
              <a:rPr lang="fi-FI" sz="2000" dirty="0" err="1" smtClean="0"/>
              <a:t>samt</a:t>
            </a:r>
            <a:r>
              <a:rPr lang="fi-FI" sz="2000" dirty="0" smtClean="0"/>
              <a:t> </a:t>
            </a:r>
            <a:r>
              <a:rPr lang="fi-FI" sz="2000" dirty="0" err="1" smtClean="0"/>
              <a:t>tekniker</a:t>
            </a:r>
            <a:r>
              <a:rPr lang="fi-FI" sz="2000" dirty="0" smtClean="0"/>
              <a:t>, </a:t>
            </a:r>
            <a:r>
              <a:rPr lang="fi-FI" sz="2000" dirty="0" err="1" smtClean="0"/>
              <a:t>arkivhandlingar</a:t>
            </a:r>
            <a:r>
              <a:rPr lang="fi-FI" sz="2000" dirty="0" smtClean="0"/>
              <a:t> </a:t>
            </a:r>
            <a:r>
              <a:rPr lang="fi-FI" sz="2000" dirty="0" err="1" smtClean="0"/>
              <a:t>samt</a:t>
            </a:r>
            <a:r>
              <a:rPr lang="fi-FI" sz="2000" dirty="0" smtClean="0"/>
              <a:t> </a:t>
            </a:r>
            <a:r>
              <a:rPr lang="fi-FI" sz="2000" dirty="0" err="1" smtClean="0"/>
              <a:t>forskarna</a:t>
            </a:r>
            <a:r>
              <a:rPr lang="fi-FI" sz="2000" dirty="0" smtClean="0"/>
              <a:t> </a:t>
            </a:r>
            <a:r>
              <a:rPr lang="fi-FI" sz="2000" dirty="0" err="1" smtClean="0"/>
              <a:t>som</a:t>
            </a:r>
            <a:r>
              <a:rPr lang="fi-FI" sz="2000" dirty="0" smtClean="0"/>
              <a:t> </a:t>
            </a:r>
            <a:r>
              <a:rPr lang="fi-FI" sz="2000" dirty="0" err="1" smtClean="0"/>
              <a:t>användar</a:t>
            </a:r>
            <a:r>
              <a:rPr lang="fi-FI" sz="2000" dirty="0" smtClean="0"/>
              <a:t> </a:t>
            </a:r>
            <a:r>
              <a:rPr lang="fi-FI" sz="2000" dirty="0" err="1" smtClean="0"/>
              <a:t>handlingar</a:t>
            </a:r>
            <a:r>
              <a:rPr lang="fi-FI" sz="2000" dirty="0" smtClean="0"/>
              <a:t>. </a:t>
            </a:r>
            <a:r>
              <a:rPr lang="fi-FI" sz="2000" dirty="0" err="1" smtClean="0"/>
              <a:t>Vid</a:t>
            </a:r>
            <a:r>
              <a:rPr lang="fi-FI" sz="2000" dirty="0" smtClean="0"/>
              <a:t> </a:t>
            </a:r>
            <a:r>
              <a:rPr lang="fi-FI" sz="2000" dirty="0" err="1" smtClean="0"/>
              <a:t>servicen</a:t>
            </a:r>
            <a:r>
              <a:rPr lang="fi-FI" sz="2000" dirty="0" smtClean="0"/>
              <a:t> </a:t>
            </a:r>
            <a:r>
              <a:rPr lang="fi-FI" sz="2000" dirty="0" err="1" smtClean="0"/>
              <a:t>kommer</a:t>
            </a:r>
            <a:r>
              <a:rPr lang="fi-FI" sz="2000" dirty="0" smtClean="0"/>
              <a:t> </a:t>
            </a:r>
            <a:r>
              <a:rPr lang="fi-FI" sz="2000" dirty="0" err="1" smtClean="0"/>
              <a:t>tekniker</a:t>
            </a:r>
            <a:r>
              <a:rPr lang="fi-FI" sz="2000" dirty="0" smtClean="0"/>
              <a:t> </a:t>
            </a:r>
            <a:r>
              <a:rPr lang="fi-FI" sz="2000" dirty="0" err="1" smtClean="0"/>
              <a:t>att</a:t>
            </a:r>
            <a:r>
              <a:rPr lang="fi-FI" sz="2000" dirty="0" smtClean="0"/>
              <a:t> </a:t>
            </a:r>
            <a:r>
              <a:rPr lang="fi-FI" sz="2000" dirty="0" err="1" smtClean="0"/>
              <a:t>identifiera</a:t>
            </a:r>
            <a:r>
              <a:rPr lang="fi-FI" sz="2000" dirty="0" smtClean="0"/>
              <a:t> </a:t>
            </a:r>
            <a:r>
              <a:rPr lang="fi-FI" sz="2000" dirty="0" err="1" smtClean="0"/>
              <a:t>handskriven</a:t>
            </a:r>
            <a:r>
              <a:rPr lang="fi-FI" sz="2000" dirty="0" smtClean="0"/>
              <a:t> </a:t>
            </a:r>
            <a:r>
              <a:rPr lang="fi-FI" sz="2000" dirty="0" err="1" smtClean="0"/>
              <a:t>text</a:t>
            </a:r>
            <a:r>
              <a:rPr lang="fi-FI" sz="2000" dirty="0" smtClean="0"/>
              <a:t> </a:t>
            </a:r>
            <a:r>
              <a:rPr lang="fi-FI" sz="2000" dirty="0" err="1" smtClean="0"/>
              <a:t>förbättras</a:t>
            </a:r>
            <a:r>
              <a:rPr lang="fi-FI" sz="2000" dirty="0" smtClean="0"/>
              <a:t> </a:t>
            </a:r>
            <a:r>
              <a:rPr lang="fi-FI" sz="2000" dirty="0" err="1" smtClean="0"/>
              <a:t>och</a:t>
            </a:r>
            <a:r>
              <a:rPr lang="fi-FI" sz="2000" dirty="0" smtClean="0"/>
              <a:t> </a:t>
            </a:r>
            <a:r>
              <a:rPr lang="fi-FI" sz="2000" dirty="0" err="1" smtClean="0"/>
              <a:t>detta</a:t>
            </a:r>
            <a:r>
              <a:rPr lang="fi-FI" sz="2000" dirty="0" smtClean="0"/>
              <a:t> </a:t>
            </a:r>
            <a:r>
              <a:rPr lang="fi-FI" sz="2000" dirty="0" err="1" smtClean="0"/>
              <a:t>leder</a:t>
            </a:r>
            <a:r>
              <a:rPr lang="fi-FI" sz="2000" dirty="0" smtClean="0"/>
              <a:t> </a:t>
            </a:r>
            <a:r>
              <a:rPr lang="fi-FI" sz="2000" dirty="0" err="1" smtClean="0"/>
              <a:t>till</a:t>
            </a:r>
            <a:r>
              <a:rPr lang="fi-FI" sz="2000" dirty="0" smtClean="0"/>
              <a:t> </a:t>
            </a:r>
            <a:r>
              <a:rPr lang="fi-FI" sz="2000" dirty="0" err="1" smtClean="0"/>
              <a:t>verktyg</a:t>
            </a:r>
            <a:r>
              <a:rPr lang="fi-FI" sz="2000" dirty="0" smtClean="0"/>
              <a:t> </a:t>
            </a:r>
            <a:r>
              <a:rPr lang="fi-FI" sz="2000" dirty="0" err="1" smtClean="0"/>
              <a:t>får</a:t>
            </a:r>
            <a:r>
              <a:rPr lang="fi-FI" sz="2000" dirty="0" smtClean="0"/>
              <a:t> </a:t>
            </a:r>
            <a:r>
              <a:rPr lang="fi-FI" sz="2000" dirty="0" err="1" smtClean="0"/>
              <a:t>identifiering</a:t>
            </a:r>
            <a:r>
              <a:rPr lang="fi-FI" sz="2000" dirty="0" smtClean="0"/>
              <a:t> av HST </a:t>
            </a:r>
            <a:r>
              <a:rPr lang="fi-FI" sz="2000" dirty="0" err="1" smtClean="0"/>
              <a:t>samt</a:t>
            </a:r>
            <a:r>
              <a:rPr lang="fi-FI" sz="2000" dirty="0" smtClean="0"/>
              <a:t> </a:t>
            </a:r>
            <a:r>
              <a:rPr lang="fi-FI" sz="2000" dirty="0" err="1" smtClean="0"/>
              <a:t>förbättringar</a:t>
            </a:r>
            <a:r>
              <a:rPr lang="fi-FI" sz="2000" dirty="0" smtClean="0"/>
              <a:t> i OCR </a:t>
            </a:r>
            <a:r>
              <a:rPr lang="fi-FI" sz="2000" dirty="0" err="1" smtClean="0"/>
              <a:t>tekniken</a:t>
            </a:r>
            <a:r>
              <a:rPr lang="fi-FI" sz="2000" dirty="0" smtClean="0"/>
              <a:t>.</a:t>
            </a:r>
          </a:p>
          <a:p>
            <a:endParaRPr lang="fi-FI" sz="2000" dirty="0" smtClean="0"/>
          </a:p>
          <a:p>
            <a:r>
              <a:rPr lang="fi-FI" sz="2000" dirty="0" err="1" smtClean="0"/>
              <a:t>Undervisningen</a:t>
            </a:r>
            <a:r>
              <a:rPr lang="fi-FI" sz="2000" dirty="0" smtClean="0"/>
              <a:t> </a:t>
            </a:r>
            <a:r>
              <a:rPr lang="fi-FI" sz="2000" dirty="0" smtClean="0"/>
              <a:t>av </a:t>
            </a:r>
            <a:r>
              <a:rPr lang="fi-FI" sz="2000" dirty="0" err="1" smtClean="0"/>
              <a:t>transkriberingen</a:t>
            </a:r>
            <a:r>
              <a:rPr lang="fi-FI" sz="2000" dirty="0" smtClean="0"/>
              <a:t> i </a:t>
            </a:r>
            <a:r>
              <a:rPr lang="fi-FI" sz="2000" dirty="0" err="1" smtClean="0"/>
              <a:t>projekten</a:t>
            </a:r>
            <a:r>
              <a:rPr lang="fi-FI" sz="2000" dirty="0" smtClean="0"/>
              <a:t> </a:t>
            </a:r>
            <a:r>
              <a:rPr lang="fi-FI" sz="2000" dirty="0" err="1" smtClean="0"/>
              <a:t>kommer</a:t>
            </a:r>
            <a:r>
              <a:rPr lang="fi-FI" sz="2000" dirty="0" smtClean="0"/>
              <a:t> </a:t>
            </a:r>
            <a:r>
              <a:rPr lang="fi-FI" sz="2000" dirty="0" err="1" smtClean="0"/>
              <a:t>att</a:t>
            </a:r>
            <a:r>
              <a:rPr lang="fi-FI" sz="2000" dirty="0" smtClean="0"/>
              <a:t> </a:t>
            </a:r>
            <a:r>
              <a:rPr lang="fi-FI" sz="2000" dirty="0" err="1" smtClean="0"/>
              <a:t>börja</a:t>
            </a:r>
            <a:r>
              <a:rPr lang="fi-FI" sz="2000" dirty="0" smtClean="0"/>
              <a:t> </a:t>
            </a:r>
            <a:r>
              <a:rPr lang="fi-FI" sz="2000" dirty="0" err="1" smtClean="0"/>
              <a:t>under</a:t>
            </a:r>
            <a:r>
              <a:rPr lang="fi-FI" sz="2000" dirty="0" smtClean="0"/>
              <a:t> </a:t>
            </a:r>
            <a:r>
              <a:rPr lang="fi-FI" sz="2000" dirty="0" err="1" smtClean="0"/>
              <a:t>hösten</a:t>
            </a:r>
            <a:r>
              <a:rPr lang="fi-FI" sz="2000" dirty="0" smtClean="0"/>
              <a:t> 2016 i Finland</a:t>
            </a:r>
          </a:p>
          <a:p>
            <a:r>
              <a:rPr lang="fi-FI" sz="2000" dirty="0" err="1" smtClean="0"/>
              <a:t>Kommer</a:t>
            </a:r>
            <a:r>
              <a:rPr lang="fi-FI" sz="2000" dirty="0" smtClean="0"/>
              <a:t> </a:t>
            </a:r>
            <a:r>
              <a:rPr lang="fi-FI" sz="2000" dirty="0" err="1" smtClean="0"/>
              <a:t>att</a:t>
            </a:r>
            <a:r>
              <a:rPr lang="fi-FI" sz="2000" dirty="0" smtClean="0"/>
              <a:t> </a:t>
            </a:r>
            <a:r>
              <a:rPr lang="fi-FI" sz="2000" dirty="0" err="1" smtClean="0"/>
              <a:t>kraftigt</a:t>
            </a:r>
            <a:r>
              <a:rPr lang="fi-FI" sz="2000" dirty="0" smtClean="0"/>
              <a:t> </a:t>
            </a:r>
            <a:r>
              <a:rPr lang="fi-FI" sz="2000" dirty="0" err="1" smtClean="0"/>
              <a:t>påverka</a:t>
            </a:r>
            <a:r>
              <a:rPr lang="fi-FI" sz="2000" dirty="0" smtClean="0"/>
              <a:t> </a:t>
            </a:r>
            <a:r>
              <a:rPr lang="fi-FI" sz="2000" dirty="0" err="1" smtClean="0"/>
              <a:t>digitaliseringsprocessen</a:t>
            </a:r>
            <a:r>
              <a:rPr lang="fi-FI" sz="2000" dirty="0" smtClean="0"/>
              <a:t> </a:t>
            </a:r>
            <a:r>
              <a:rPr lang="fi-FI" sz="2000" dirty="0" err="1" smtClean="0"/>
              <a:t>samt</a:t>
            </a:r>
            <a:r>
              <a:rPr lang="fi-FI" sz="2000" dirty="0" smtClean="0"/>
              <a:t> </a:t>
            </a:r>
            <a:r>
              <a:rPr lang="fi-FI" sz="2000" dirty="0" err="1" smtClean="0"/>
              <a:t>användningen</a:t>
            </a:r>
            <a:r>
              <a:rPr lang="fi-FI" sz="2000" dirty="0" smtClean="0"/>
              <a:t> av </a:t>
            </a:r>
            <a:r>
              <a:rPr lang="fi-FI" sz="2000" dirty="0" err="1" smtClean="0"/>
              <a:t>digitala</a:t>
            </a:r>
            <a:r>
              <a:rPr lang="fi-FI" sz="2000" dirty="0" smtClean="0"/>
              <a:t> </a:t>
            </a:r>
            <a:r>
              <a:rPr lang="fi-FI" sz="2000" dirty="0" err="1" smtClean="0"/>
              <a:t>arkivalier</a:t>
            </a:r>
            <a:r>
              <a:rPr lang="fi-FI" sz="2000" dirty="0" smtClean="0"/>
              <a:t> </a:t>
            </a:r>
            <a:r>
              <a:rPr lang="fi-FI" sz="2000" dirty="0" err="1" smtClean="0"/>
              <a:t>med</a:t>
            </a:r>
            <a:r>
              <a:rPr lang="fi-FI" sz="2000" dirty="0" smtClean="0"/>
              <a:t> </a:t>
            </a:r>
            <a:r>
              <a:rPr lang="fi-FI" sz="2000" dirty="0" err="1" smtClean="0"/>
              <a:t>heltext</a:t>
            </a:r>
            <a:r>
              <a:rPr lang="fi-FI" sz="2000" dirty="0" smtClean="0"/>
              <a:t> </a:t>
            </a:r>
            <a:r>
              <a:rPr lang="fi-FI" sz="2000" dirty="0" err="1" smtClean="0"/>
              <a:t>sök</a:t>
            </a:r>
            <a:endParaRPr lang="fi-FI" sz="2000" dirty="0"/>
          </a:p>
          <a:p>
            <a:r>
              <a:rPr lang="fi-FI" sz="2000" dirty="0" err="1" smtClean="0"/>
              <a:t>Förbättrar</a:t>
            </a:r>
            <a:r>
              <a:rPr lang="fi-FI" sz="2000" dirty="0" smtClean="0"/>
              <a:t> </a:t>
            </a:r>
            <a:r>
              <a:rPr lang="fi-FI" sz="2000" dirty="0" err="1" smtClean="0"/>
              <a:t>användningen</a:t>
            </a:r>
            <a:r>
              <a:rPr lang="fi-FI" sz="2000" dirty="0" smtClean="0"/>
              <a:t> </a:t>
            </a:r>
            <a:r>
              <a:rPr lang="fi-FI" sz="2000" dirty="0" smtClean="0"/>
              <a:t>av </a:t>
            </a:r>
            <a:r>
              <a:rPr lang="fi-FI" sz="2000" dirty="0" err="1" smtClean="0"/>
              <a:t>innehålls</a:t>
            </a:r>
            <a:r>
              <a:rPr lang="fi-FI" sz="2000" dirty="0" err="1" smtClean="0"/>
              <a:t>metadata</a:t>
            </a:r>
            <a:r>
              <a:rPr lang="fi-FI" sz="2000" dirty="0" smtClean="0"/>
              <a:t> av </a:t>
            </a:r>
            <a:r>
              <a:rPr lang="fi-FI" sz="2000" dirty="0" err="1" smtClean="0"/>
              <a:t>handlingar</a:t>
            </a:r>
            <a:r>
              <a:rPr lang="fi-FI" sz="2000" dirty="0" smtClean="0"/>
              <a:t> (</a:t>
            </a:r>
            <a:r>
              <a:rPr lang="fi-FI" sz="2000" dirty="0" err="1" smtClean="0"/>
              <a:t>heltext</a:t>
            </a:r>
            <a:r>
              <a:rPr lang="fi-FI" sz="2000" dirty="0" smtClean="0"/>
              <a:t> </a:t>
            </a:r>
            <a:r>
              <a:rPr lang="fi-FI" sz="2000" dirty="0" err="1" smtClean="0"/>
              <a:t>sök</a:t>
            </a:r>
            <a:r>
              <a:rPr lang="fi-FI" sz="2000" dirty="0" smtClean="0"/>
              <a:t>, </a:t>
            </a:r>
            <a:r>
              <a:rPr lang="fi-FI" sz="2000" dirty="0" err="1" smtClean="0"/>
              <a:t>vissa</a:t>
            </a:r>
            <a:r>
              <a:rPr lang="fi-FI" sz="2000" dirty="0" smtClean="0"/>
              <a:t> </a:t>
            </a:r>
            <a:r>
              <a:rPr lang="fi-FI" sz="2000" dirty="0" err="1" smtClean="0"/>
              <a:t>nyckelord</a:t>
            </a:r>
            <a:r>
              <a:rPr lang="fi-FI" sz="2000" dirty="0" smtClean="0"/>
              <a:t>, </a:t>
            </a:r>
            <a:r>
              <a:rPr lang="fi-FI" sz="2000" dirty="0" err="1" smtClean="0"/>
              <a:t>begräsningsinformationen</a:t>
            </a:r>
            <a:r>
              <a:rPr lang="fi-FI" sz="2000" dirty="0" smtClean="0"/>
              <a:t> </a:t>
            </a:r>
            <a:r>
              <a:rPr lang="fi-FI" sz="2000" dirty="0" err="1" smtClean="0"/>
              <a:t>automatiskt</a:t>
            </a:r>
            <a:r>
              <a:rPr lang="fi-FI" sz="2000" dirty="0" smtClean="0"/>
              <a:t> </a:t>
            </a:r>
            <a:r>
              <a:rPr lang="fi-FI" sz="2000" dirty="0" err="1" smtClean="0"/>
              <a:t>ur</a:t>
            </a:r>
            <a:r>
              <a:rPr lang="fi-FI" sz="2000" dirty="0" smtClean="0"/>
              <a:t> </a:t>
            </a:r>
            <a:r>
              <a:rPr lang="fi-FI" sz="2000" dirty="0" err="1" smtClean="0"/>
              <a:t>dokumentet</a:t>
            </a:r>
            <a:r>
              <a:rPr lang="fi-FI" sz="2000" dirty="0" smtClean="0"/>
              <a:t>)</a:t>
            </a:r>
            <a:endParaRPr 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13176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747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rkistolaitos">
      <a:dk1>
        <a:sysClr val="windowText" lastClr="000000"/>
      </a:dk1>
      <a:lt1>
        <a:sysClr val="window" lastClr="FFFFFF"/>
      </a:lt1>
      <a:dk2>
        <a:srgbClr val="313231"/>
      </a:dk2>
      <a:lt2>
        <a:srgbClr val="DDDEDD"/>
      </a:lt2>
      <a:accent1>
        <a:srgbClr val="5496AF"/>
      </a:accent1>
      <a:accent2>
        <a:srgbClr val="93002A"/>
      </a:accent2>
      <a:accent3>
        <a:srgbClr val="B75555"/>
      </a:accent3>
      <a:accent4>
        <a:srgbClr val="88326D"/>
      </a:accent4>
      <a:accent5>
        <a:srgbClr val="AA6E96"/>
      </a:accent5>
      <a:accent6>
        <a:srgbClr val="4291A0"/>
      </a:accent6>
      <a:hlink>
        <a:srgbClr val="4291A1"/>
      </a:hlink>
      <a:folHlink>
        <a:srgbClr val="93002A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445</Words>
  <Application>Microsoft Office PowerPoint</Application>
  <PresentationFormat>Näytössä katseltava diaesitys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 Theme</vt:lpstr>
      <vt:lpstr>READ - Recognition and Enrichment of Archival Documents </vt:lpstr>
      <vt:lpstr>READ partners och  grunduppgifter</vt:lpstr>
      <vt:lpstr>PowerPoint-esitys</vt:lpstr>
      <vt:lpstr>PowerPoint-esitys</vt:lpstr>
      <vt:lpstr>Praktiska steg</vt:lpstr>
      <vt:lpstr>Renskrivning och skapning av HTR modell</vt:lpstr>
      <vt:lpstr>Riksarkivets roll</vt:lpstr>
      <vt:lpstr>Framsteg</vt:lpstr>
      <vt:lpstr>PowerPoint-esitys</vt:lpstr>
      <vt:lpstr>PowerPoint-esitys</vt:lpstr>
    </vt:vector>
  </TitlesOfParts>
  <Company>Mainostoimisto HINKU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 Tiainen</dc:creator>
  <cp:lastModifiedBy>ike</cp:lastModifiedBy>
  <cp:revision>36</cp:revision>
  <dcterms:created xsi:type="dcterms:W3CDTF">2016-02-01T08:21:21Z</dcterms:created>
  <dcterms:modified xsi:type="dcterms:W3CDTF">2016-09-26T18:53:56Z</dcterms:modified>
</cp:coreProperties>
</file>