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drawings/drawing1.xml" ContentType="application/vnd.openxmlformats-officedocument.drawingml.chartshape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handoutMasterIdLst>
    <p:handoutMasterId r:id="rId24"/>
  </p:handoutMasterIdLst>
  <p:sldIdLst>
    <p:sldId id="257" r:id="rId2"/>
    <p:sldId id="310" r:id="rId3"/>
    <p:sldId id="272" r:id="rId4"/>
    <p:sldId id="311" r:id="rId5"/>
    <p:sldId id="277" r:id="rId6"/>
    <p:sldId id="295" r:id="rId7"/>
    <p:sldId id="274" r:id="rId8"/>
    <p:sldId id="275" r:id="rId9"/>
    <p:sldId id="276" r:id="rId10"/>
    <p:sldId id="290" r:id="rId11"/>
    <p:sldId id="312" r:id="rId12"/>
    <p:sldId id="289" r:id="rId13"/>
    <p:sldId id="298" r:id="rId14"/>
    <p:sldId id="299" r:id="rId15"/>
    <p:sldId id="306" r:id="rId16"/>
    <p:sldId id="302" r:id="rId17"/>
    <p:sldId id="288" r:id="rId18"/>
    <p:sldId id="292" r:id="rId19"/>
    <p:sldId id="297" r:id="rId20"/>
    <p:sldId id="287" r:id="rId21"/>
    <p:sldId id="267"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3231"/>
    <a:srgbClr val="3A0F2A"/>
    <a:srgbClr val="4D0022"/>
    <a:srgbClr val="390F29"/>
    <a:srgbClr val="900029"/>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25" autoAdjust="0"/>
    <p:restoredTop sz="94660"/>
  </p:normalViewPr>
  <p:slideViewPr>
    <p:cSldViewPr snapToGrid="0" snapToObjects="1">
      <p:cViewPr>
        <p:scale>
          <a:sx n="75" d="100"/>
          <a:sy n="75" d="100"/>
        </p:scale>
        <p:origin x="-1716" y="-35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Ty&#246;kirja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lineChart>
        <c:grouping val="standard"/>
        <c:varyColors val="0"/>
        <c:ser>
          <c:idx val="0"/>
          <c:order val="0"/>
          <c:tx>
            <c:strRef>
              <c:f>Taul1!$C$7</c:f>
              <c:strCache>
                <c:ptCount val="1"/>
                <c:pt idx="0">
                  <c:v>images / day</c:v>
                </c:pt>
              </c:strCache>
            </c:strRef>
          </c:tx>
          <c:marker>
            <c:symbol val="none"/>
          </c:marker>
          <c:cat>
            <c:strRef>
              <c:f>Taul1!$B$8:$B$11</c:f>
              <c:strCache>
                <c:ptCount val="4"/>
                <c:pt idx="0">
                  <c:v>Cruse 2006</c:v>
                </c:pt>
                <c:pt idx="1">
                  <c:v>Zeutschel A2 2010</c:v>
                </c:pt>
                <c:pt idx="2">
                  <c:v>Qidenus 2012</c:v>
                </c:pt>
                <c:pt idx="3">
                  <c:v>Kodak i5600 2014</c:v>
                </c:pt>
              </c:strCache>
            </c:strRef>
          </c:cat>
          <c:val>
            <c:numRef>
              <c:f>Taul1!$C$8:$C$11</c:f>
              <c:numCache>
                <c:formatCode>General</c:formatCode>
                <c:ptCount val="4"/>
                <c:pt idx="0">
                  <c:v>30</c:v>
                </c:pt>
                <c:pt idx="1">
                  <c:v>600</c:v>
                </c:pt>
                <c:pt idx="2">
                  <c:v>1500</c:v>
                </c:pt>
                <c:pt idx="3">
                  <c:v>30000</c:v>
                </c:pt>
              </c:numCache>
            </c:numRef>
          </c:val>
          <c:smooth val="0"/>
        </c:ser>
        <c:dLbls>
          <c:showLegendKey val="0"/>
          <c:showVal val="0"/>
          <c:showCatName val="0"/>
          <c:showSerName val="0"/>
          <c:showPercent val="0"/>
          <c:showBubbleSize val="0"/>
        </c:dLbls>
        <c:marker val="1"/>
        <c:smooth val="0"/>
        <c:axId val="57882496"/>
        <c:axId val="57884032"/>
      </c:lineChart>
      <c:catAx>
        <c:axId val="57882496"/>
        <c:scaling>
          <c:orientation val="minMax"/>
        </c:scaling>
        <c:delete val="0"/>
        <c:axPos val="b"/>
        <c:majorTickMark val="out"/>
        <c:minorTickMark val="none"/>
        <c:tickLblPos val="nextTo"/>
        <c:crossAx val="57884032"/>
        <c:crosses val="autoZero"/>
        <c:auto val="1"/>
        <c:lblAlgn val="ctr"/>
        <c:lblOffset val="100"/>
        <c:noMultiLvlLbl val="0"/>
      </c:catAx>
      <c:valAx>
        <c:axId val="57884032"/>
        <c:scaling>
          <c:orientation val="minMax"/>
        </c:scaling>
        <c:delete val="0"/>
        <c:axPos val="l"/>
        <c:majorGridlines/>
        <c:numFmt formatCode="General" sourceLinked="1"/>
        <c:majorTickMark val="out"/>
        <c:minorTickMark val="none"/>
        <c:tickLblPos val="nextTo"/>
        <c:crossAx val="57882496"/>
        <c:crosses val="autoZero"/>
        <c:crossBetween val="between"/>
      </c:valAx>
    </c:plotArea>
    <c:plotVisOnly val="1"/>
    <c:dispBlanksAs val="gap"/>
    <c:showDLblsOverMax val="0"/>
  </c:chart>
  <c:externalData r:id="rId1">
    <c:autoUpdate val="0"/>
  </c:externalData>
  <c:userShapes r:id="rId2"/>
</c:chartSpace>
</file>

<file path=ppt/drawings/_rels/drawing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image" Target="../media/image18.jpeg"/><Relationship Id="rId4" Type="http://schemas.openxmlformats.org/officeDocument/2006/relationships/image" Target="../media/image21.jpeg"/></Relationships>
</file>

<file path=ppt/drawings/drawing1.xml><?xml version="1.0" encoding="utf-8"?>
<c:userShapes xmlns:c="http://schemas.openxmlformats.org/drawingml/2006/chart">
  <cdr:relSizeAnchor xmlns:cdr="http://schemas.openxmlformats.org/drawingml/2006/chartDrawing">
    <cdr:from>
      <cdr:x>0.10047</cdr:x>
      <cdr:y>0.57958</cdr:y>
    </cdr:from>
    <cdr:to>
      <cdr:x>0.24194</cdr:x>
      <cdr:y>0.88018</cdr:y>
    </cdr:to>
    <cdr:pic>
      <cdr:nvPicPr>
        <cdr:cNvPr id="2" name="Picture 6" descr="DSCN4813pp"/>
        <cdr:cNvPicPr>
          <a:picLocks xmlns:a="http://schemas.openxmlformats.org/drawingml/2006/main" noChangeAspect="1" noChangeArrowheads="1"/>
        </cdr:cNvPicPr>
      </cdr:nvPicPr>
      <cdr:blipFill>
        <a:blip xmlns:a="http://schemas.openxmlformats.org/drawingml/2006/main" xmlns:r="http://schemas.openxmlformats.org/officeDocument/2006/relationships" r:embed="rId1" cstate="email">
          <a:extLst>
            <a:ext uri="{28A0092B-C50C-407E-A947-70E740481C1C}">
              <a14:useLocalDpi xmlns:a14="http://schemas.microsoft.com/office/drawing/2010/main"/>
            </a:ext>
          </a:extLst>
        </a:blip>
        <a:srcRect xmlns:a="http://schemas.openxmlformats.org/drawingml/2006/main"/>
        <a:stretch xmlns:a="http://schemas.openxmlformats.org/drawingml/2006/main">
          <a:fillRect/>
        </a:stretch>
      </cdr:blipFill>
      <cdr:spPr bwMode="auto">
        <a:xfrm xmlns:a="http://schemas.openxmlformats.org/drawingml/2006/main">
          <a:off x="804763" y="2911484"/>
          <a:ext cx="1133070" cy="1510046"/>
        </a:xfrm>
        <a:prstGeom xmlns:a="http://schemas.openxmlformats.org/drawingml/2006/main" prst="rect">
          <a:avLst/>
        </a:prstGeom>
        <a:noFill xmlns:a="http://schemas.openxmlformats.org/drawingml/2006/main"/>
        <a:extLst xmlns:a="http://schemas.openxmlformats.org/drawingml/2006/main">
          <a:ext uri="{909E8E84-426E-40DD-AFC4-6F175D3DCCD1}">
            <a14:hiddenFill xmlns:a14="http://schemas.microsoft.com/office/drawing/2010/main">
              <a:solidFill>
                <a:srgbClr val="FFFFFF"/>
              </a:solidFill>
            </a14:hiddenFill>
          </a:ext>
        </a:extLst>
      </cdr:spPr>
    </cdr:pic>
  </cdr:relSizeAnchor>
  <cdr:relSizeAnchor xmlns:cdr="http://schemas.openxmlformats.org/drawingml/2006/chartDrawing">
    <cdr:from>
      <cdr:x>0.28687</cdr:x>
      <cdr:y>0.63729</cdr:y>
    </cdr:from>
    <cdr:to>
      <cdr:x>0.49189</cdr:x>
      <cdr:y>0.88249</cdr:y>
    </cdr:to>
    <cdr:pic>
      <cdr:nvPicPr>
        <cdr:cNvPr id="3" name="Kuva 2" descr="DSCN8766.JPG"/>
        <cdr:cNvPicPr>
          <a:picLocks xmlns:a="http://schemas.openxmlformats.org/drawingml/2006/main" noChangeAspect="1"/>
        </cdr:cNvPicPr>
      </cdr:nvPicPr>
      <cdr:blipFill>
        <a:blip xmlns:a="http://schemas.openxmlformats.org/drawingml/2006/main" xmlns:r="http://schemas.openxmlformats.org/officeDocument/2006/relationships" r:embed="rId2" cstate="email">
          <a:extLst>
            <a:ext uri="{28A0092B-C50C-407E-A947-70E740481C1C}">
              <a14:useLocalDpi xmlns:a14="http://schemas.microsoft.com/office/drawing/2010/main"/>
            </a:ext>
          </a:extLst>
        </a:blip>
        <a:srcRect xmlns:a="http://schemas.openxmlformats.org/drawingml/2006/main"/>
        <a:stretch xmlns:a="http://schemas.openxmlformats.org/drawingml/2006/main">
          <a:fillRect/>
        </a:stretch>
      </cdr:blipFill>
      <cdr:spPr bwMode="auto">
        <a:xfrm xmlns:a="http://schemas.openxmlformats.org/drawingml/2006/main">
          <a:off x="2297726" y="3201375"/>
          <a:ext cx="1642168" cy="1231729"/>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pic>
  </cdr:relSizeAnchor>
  <cdr:relSizeAnchor xmlns:cdr="http://schemas.openxmlformats.org/drawingml/2006/chartDrawing">
    <cdr:from>
      <cdr:x>0.52946</cdr:x>
      <cdr:y>0.34332</cdr:y>
    </cdr:from>
    <cdr:to>
      <cdr:x>0.69959</cdr:x>
      <cdr:y>0.66449</cdr:y>
    </cdr:to>
    <cdr:pic>
      <cdr:nvPicPr>
        <cdr:cNvPr id="4" name="Picture 2"/>
        <cdr:cNvPicPr>
          <a:picLocks xmlns:a="http://schemas.openxmlformats.org/drawingml/2006/main" noChangeAspect="1" noChangeArrowheads="1"/>
        </cdr:cNvPicPr>
      </cdr:nvPicPr>
      <cdr:blipFill>
        <a:blip xmlns:a="http://schemas.openxmlformats.org/drawingml/2006/main" xmlns:r="http://schemas.openxmlformats.org/officeDocument/2006/relationships" r:embed="rId3" cstate="email">
          <a:extLst>
            <a:ext uri="{28A0092B-C50C-407E-A947-70E740481C1C}">
              <a14:useLocalDpi xmlns:a14="http://schemas.microsoft.com/office/drawing/2010/main"/>
            </a:ext>
          </a:extLst>
        </a:blip>
        <a:srcRect xmlns:a="http://schemas.openxmlformats.org/drawingml/2006/main"/>
        <a:stretch xmlns:a="http://schemas.openxmlformats.org/drawingml/2006/main">
          <a:fillRect/>
        </a:stretch>
      </cdr:blipFill>
      <cdr:spPr bwMode="auto">
        <a:xfrm xmlns:a="http://schemas.openxmlformats.org/drawingml/2006/main">
          <a:off x="4240835" y="1724628"/>
          <a:ext cx="1362654" cy="1613382"/>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cdr:spPr>
    </cdr:pic>
  </cdr:relSizeAnchor>
  <cdr:relSizeAnchor xmlns:cdr="http://schemas.openxmlformats.org/drawingml/2006/chartDrawing">
    <cdr:from>
      <cdr:x>0.73844</cdr:x>
      <cdr:y>0.64985</cdr:y>
    </cdr:from>
    <cdr:to>
      <cdr:x>1</cdr:x>
      <cdr:y>0.88424</cdr:y>
    </cdr:to>
    <cdr:pic>
      <cdr:nvPicPr>
        <cdr:cNvPr id="5" name="Kuva 4"/>
        <cdr:cNvPicPr>
          <a:picLocks xmlns:a="http://schemas.openxmlformats.org/drawingml/2006/main" noChangeAspect="1"/>
        </cdr:cNvPicPr>
      </cdr:nvPicPr>
      <cdr:blipFill>
        <a:blip xmlns:a="http://schemas.openxmlformats.org/drawingml/2006/main" xmlns:r="http://schemas.openxmlformats.org/officeDocument/2006/relationships" r:embed="rId4" cstate="email">
          <a:extLst>
            <a:ext uri="{28A0092B-C50C-407E-A947-70E740481C1C}">
              <a14:useLocalDpi xmlns:a14="http://schemas.microsoft.com/office/drawing/2010/main"/>
            </a:ext>
          </a:extLst>
        </a:blip>
        <a:stretch xmlns:a="http://schemas.openxmlformats.org/drawingml/2006/main">
          <a:fillRect/>
        </a:stretch>
      </cdr:blipFill>
      <cdr:spPr>
        <a:xfrm xmlns:a="http://schemas.openxmlformats.org/drawingml/2006/main">
          <a:off x="5914662" y="3264485"/>
          <a:ext cx="2095018" cy="1177400"/>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CF3915C-392F-194F-8D53-4319D4FF1822}" type="datetimeFigureOut">
              <a:rPr lang="en-US" smtClean="0"/>
              <a:t>9/27/2016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EB746C6-7AAC-064C-A901-63530E8CEEEC}" type="slidenum">
              <a:rPr lang="en-US" smtClean="0"/>
              <a:t>‹#›</a:t>
            </a:fld>
            <a:endParaRPr lang="en-US"/>
          </a:p>
        </p:txBody>
      </p:sp>
    </p:spTree>
    <p:extLst>
      <p:ext uri="{BB962C8B-B14F-4D97-AF65-F5344CB8AC3E}">
        <p14:creationId xmlns:p14="http://schemas.microsoft.com/office/powerpoint/2010/main" val="401619798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96B749-4CD1-D44F-A3C1-63FBAA29323A}" type="datetimeFigureOut">
              <a:rPr lang="en-US" smtClean="0"/>
              <a:t>9/27/2016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218303-6069-954D-8602-FEFE537A8D3B}" type="slidenum">
              <a:rPr lang="en-US" smtClean="0"/>
              <a:t>‹#›</a:t>
            </a:fld>
            <a:endParaRPr lang="en-US"/>
          </a:p>
        </p:txBody>
      </p:sp>
    </p:spTree>
    <p:extLst>
      <p:ext uri="{BB962C8B-B14F-4D97-AF65-F5344CB8AC3E}">
        <p14:creationId xmlns:p14="http://schemas.microsoft.com/office/powerpoint/2010/main" val="357673136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i-FI" altLang="fi-FI"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rgbClr val="3A0F2A"/>
                </a:solidFill>
              </a:defRPr>
            </a:lvl1p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r>
              <a:rPr lang="fi-FI" dirty="0" smtClean="0"/>
              <a:t> </a:t>
            </a:r>
            <a:r>
              <a:rPr lang="fi-FI" dirty="0" err="1" smtClean="0"/>
              <a:t>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31323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subtitle</a:t>
            </a:r>
            <a:r>
              <a:rPr lang="fi-FI" dirty="0" smtClean="0"/>
              <a:t> </a:t>
            </a:r>
            <a:r>
              <a:rPr lang="fi-FI" dirty="0" err="1" smtClean="0"/>
              <a:t>style</a:t>
            </a:r>
            <a:endParaRPr lang="en-US" dirty="0"/>
          </a:p>
        </p:txBody>
      </p:sp>
      <p:sp>
        <p:nvSpPr>
          <p:cNvPr id="4" name="Date Placeholder 3"/>
          <p:cNvSpPr>
            <a:spLocks noGrp="1"/>
          </p:cNvSpPr>
          <p:nvPr>
            <p:ph type="dt" sz="half" idx="10"/>
          </p:nvPr>
        </p:nvSpPr>
        <p:spPr/>
        <p:txBody>
          <a:bodyPr/>
          <a:lstStyle/>
          <a:p>
            <a:fld id="{F5A81022-5939-5D42-BEEE-5A986D1E3828}" type="datetime1">
              <a:rPr lang="fi-FI" smtClean="0"/>
              <a:t>27.9.2016</a:t>
            </a:fld>
            <a:endParaRPr lang="en-US"/>
          </a:p>
        </p:txBody>
      </p:sp>
      <p:sp>
        <p:nvSpPr>
          <p:cNvPr id="5" name="Footer Placeholder 4"/>
          <p:cNvSpPr>
            <a:spLocks noGrp="1"/>
          </p:cNvSpPr>
          <p:nvPr>
            <p:ph type="ftr" sz="quarter" idx="11"/>
          </p:nvPr>
        </p:nvSpPr>
        <p:spPr/>
        <p:txBody>
          <a:bodyPr/>
          <a:lstStyle/>
          <a:p>
            <a:r>
              <a:rPr lang="en-US" dirty="0" smtClean="0"/>
              <a:t>© </a:t>
            </a:r>
            <a:r>
              <a:rPr lang="en-US" dirty="0" err="1" smtClean="0"/>
              <a:t>Arkivverket</a:t>
            </a:r>
            <a:endParaRPr lang="en-US" dirty="0"/>
          </a:p>
        </p:txBody>
      </p:sp>
      <p:sp>
        <p:nvSpPr>
          <p:cNvPr id="6" name="Slide Number Placeholder 5"/>
          <p:cNvSpPr>
            <a:spLocks noGrp="1"/>
          </p:cNvSpPr>
          <p:nvPr>
            <p:ph type="sldNum" sz="quarter" idx="12"/>
          </p:nvPr>
        </p:nvSpPr>
        <p:spPr/>
        <p:txBody>
          <a:bodyPr/>
          <a:lstStyle/>
          <a:p>
            <a:fld id="{5F10857B-FE13-434A-BF63-EAFC18DA1BA0}" type="slidenum">
              <a:rPr lang="en-US" smtClean="0"/>
              <a:t>‹#›</a:t>
            </a:fld>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274637"/>
            <a:ext cx="2032405" cy="523875"/>
          </a:xfrm>
          <a:prstGeom prst="rect">
            <a:avLst/>
          </a:prstGeom>
        </p:spPr>
      </p:pic>
      <p:pic>
        <p:nvPicPr>
          <p:cNvPr id="10" name="Picture 9"/>
          <p:cNvPicPr>
            <a:picLocks noChangeAspect="1"/>
          </p:cNvPicPr>
          <p:nvPr userDrawn="1"/>
        </p:nvPicPr>
        <p:blipFill>
          <a:blip r:embed="rId3"/>
          <a:stretch>
            <a:fillRect/>
          </a:stretch>
        </p:blipFill>
        <p:spPr>
          <a:xfrm>
            <a:off x="0" y="2334680"/>
            <a:ext cx="424296" cy="889001"/>
          </a:xfrm>
          <a:prstGeom prst="rect">
            <a:avLst/>
          </a:prstGeom>
        </p:spPr>
      </p:pic>
    </p:spTree>
    <p:extLst>
      <p:ext uri="{BB962C8B-B14F-4D97-AF65-F5344CB8AC3E}">
        <p14:creationId xmlns:p14="http://schemas.microsoft.com/office/powerpoint/2010/main" val="38820596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532313"/>
            <a:ext cx="5486400" cy="571499"/>
          </a:xfrm>
        </p:spPr>
        <p:txBody>
          <a:bodyPr anchor="b"/>
          <a:lstStyle>
            <a:lvl1pPr algn="l">
              <a:defRPr sz="2000" b="1">
                <a:solidFill>
                  <a:srgbClr val="313231"/>
                </a:solidFill>
              </a:defRPr>
            </a:lvl1p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r>
              <a:rPr lang="fi-FI" dirty="0" smtClean="0"/>
              <a:t> </a:t>
            </a:r>
            <a:r>
              <a:rPr lang="fi-FI" dirty="0" err="1" smtClean="0"/>
              <a:t>style</a:t>
            </a:r>
            <a:endParaRPr lang="en-US" dirty="0"/>
          </a:p>
        </p:txBody>
      </p:sp>
      <p:sp>
        <p:nvSpPr>
          <p:cNvPr id="3" name="Picture Placeholder 2"/>
          <p:cNvSpPr>
            <a:spLocks noGrp="1"/>
          </p:cNvSpPr>
          <p:nvPr>
            <p:ph type="pic" idx="1"/>
          </p:nvPr>
        </p:nvSpPr>
        <p:spPr>
          <a:xfrm>
            <a:off x="1792288" y="1204278"/>
            <a:ext cx="5486400" cy="320103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230814"/>
            <a:ext cx="5486400" cy="631821"/>
          </a:xfrm>
        </p:spPr>
        <p:txBody>
          <a:bodyPr/>
          <a:lstStyle>
            <a:lvl1pPr marL="0" indent="0">
              <a:buNone/>
              <a:defRPr sz="1400">
                <a:solidFill>
                  <a:srgbClr val="31323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text</a:t>
            </a:r>
            <a:r>
              <a:rPr lang="fi-FI" dirty="0" smtClean="0"/>
              <a:t> </a:t>
            </a:r>
            <a:r>
              <a:rPr lang="fi-FI" dirty="0" err="1" smtClean="0"/>
              <a:t>styles</a:t>
            </a:r>
            <a:endParaRPr lang="fi-FI" dirty="0" smtClean="0"/>
          </a:p>
        </p:txBody>
      </p:sp>
      <p:sp>
        <p:nvSpPr>
          <p:cNvPr id="5" name="Date Placeholder 4"/>
          <p:cNvSpPr>
            <a:spLocks noGrp="1"/>
          </p:cNvSpPr>
          <p:nvPr>
            <p:ph type="dt" sz="half" idx="10"/>
          </p:nvPr>
        </p:nvSpPr>
        <p:spPr/>
        <p:txBody>
          <a:bodyPr/>
          <a:lstStyle/>
          <a:p>
            <a:fld id="{EDDAC828-8469-2941-B1A9-7A5DFE3AA060}" type="datetime1">
              <a:rPr lang="fi-FI" smtClean="0"/>
              <a:t>27.9.2016</a:t>
            </a:fld>
            <a:endParaRPr lang="en-US"/>
          </a:p>
        </p:txBody>
      </p:sp>
      <p:sp>
        <p:nvSpPr>
          <p:cNvPr id="6" name="Footer Placeholder 5"/>
          <p:cNvSpPr>
            <a:spLocks noGrp="1"/>
          </p:cNvSpPr>
          <p:nvPr>
            <p:ph type="ftr" sz="quarter" idx="11"/>
          </p:nvPr>
        </p:nvSpPr>
        <p:spPr/>
        <p:txBody>
          <a:bodyPr/>
          <a:lstStyle/>
          <a:p>
            <a:r>
              <a:rPr lang="en-US" dirty="0" smtClean="0"/>
              <a:t>© </a:t>
            </a:r>
            <a:r>
              <a:rPr lang="en-US" dirty="0" err="1" smtClean="0"/>
              <a:t>Arkivverket</a:t>
            </a:r>
            <a:endParaRPr lang="en-US" dirty="0"/>
          </a:p>
        </p:txBody>
      </p:sp>
      <p:sp>
        <p:nvSpPr>
          <p:cNvPr id="7" name="Slide Number Placeholder 6"/>
          <p:cNvSpPr>
            <a:spLocks noGrp="1"/>
          </p:cNvSpPr>
          <p:nvPr>
            <p:ph type="sldNum" sz="quarter" idx="12"/>
          </p:nvPr>
        </p:nvSpPr>
        <p:spPr/>
        <p:txBody>
          <a:bodyPr/>
          <a:lstStyle/>
          <a:p>
            <a:fld id="{5F10857B-FE13-434A-BF63-EAFC18DA1BA0}" type="slidenum">
              <a:rPr lang="en-US" smtClean="0"/>
              <a:t>‹#›</a:t>
            </a:fld>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274638"/>
            <a:ext cx="2032405" cy="523875"/>
          </a:xfrm>
          <a:prstGeom prst="rect">
            <a:avLst/>
          </a:prstGeom>
        </p:spPr>
      </p:pic>
    </p:spTree>
    <p:extLst>
      <p:ext uri="{BB962C8B-B14F-4D97-AF65-F5344CB8AC3E}">
        <p14:creationId xmlns:p14="http://schemas.microsoft.com/office/powerpoint/2010/main" val="16182479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047747"/>
            <a:ext cx="8229600" cy="889001"/>
          </a:xfrm>
        </p:spPr>
        <p:txBody>
          <a:bodyPr/>
          <a:lstStyle>
            <a:lvl1pPr>
              <a:defRPr b="1">
                <a:solidFill>
                  <a:srgbClr val="3A0F2A"/>
                </a:solidFill>
              </a:defRPr>
            </a:lvl1p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r>
              <a:rPr lang="fi-FI" dirty="0" smtClean="0"/>
              <a:t> </a:t>
            </a:r>
            <a:r>
              <a:rPr lang="fi-FI" dirty="0" err="1" smtClean="0"/>
              <a:t>style</a:t>
            </a:r>
            <a:endParaRPr lang="en-US" dirty="0"/>
          </a:p>
        </p:txBody>
      </p:sp>
      <p:sp>
        <p:nvSpPr>
          <p:cNvPr id="3" name="Vertical Text Placeholder 2"/>
          <p:cNvSpPr>
            <a:spLocks noGrp="1"/>
          </p:cNvSpPr>
          <p:nvPr>
            <p:ph type="body" orient="vert" idx="1"/>
          </p:nvPr>
        </p:nvSpPr>
        <p:spPr>
          <a:xfrm>
            <a:off x="457200" y="2063751"/>
            <a:ext cx="8229600" cy="3798884"/>
          </a:xfrm>
        </p:spPr>
        <p:txBody>
          <a:bodyPr vert="eaVert"/>
          <a:lstStyle>
            <a:lvl1pPr>
              <a:defRPr>
                <a:solidFill>
                  <a:srgbClr val="313231"/>
                </a:solidFill>
              </a:defRPr>
            </a:lvl1pPr>
            <a:lvl2pPr>
              <a:defRPr>
                <a:solidFill>
                  <a:srgbClr val="313231"/>
                </a:solidFill>
              </a:defRPr>
            </a:lvl2pPr>
            <a:lvl3pPr>
              <a:defRPr>
                <a:solidFill>
                  <a:srgbClr val="313231"/>
                </a:solidFill>
              </a:defRPr>
            </a:lvl3pPr>
            <a:lvl4pPr>
              <a:defRPr>
                <a:solidFill>
                  <a:srgbClr val="313231"/>
                </a:solidFill>
              </a:defRPr>
            </a:lvl4pPr>
            <a:lvl5pPr>
              <a:defRPr>
                <a:solidFill>
                  <a:srgbClr val="313231"/>
                </a:solidFill>
              </a:defRPr>
            </a:lvl5pPr>
          </a:lstStyle>
          <a:p>
            <a:pPr lvl="0"/>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text</a:t>
            </a:r>
            <a:r>
              <a:rPr lang="fi-FI" dirty="0" smtClean="0"/>
              <a:t> </a:t>
            </a:r>
            <a:r>
              <a:rPr lang="fi-FI" dirty="0" err="1" smtClean="0"/>
              <a:t>styles</a:t>
            </a:r>
            <a:endParaRPr lang="fi-FI" dirty="0" smtClean="0"/>
          </a:p>
          <a:p>
            <a:pPr lvl="1"/>
            <a:r>
              <a:rPr lang="fi-FI" dirty="0" smtClean="0"/>
              <a:t>Second </a:t>
            </a:r>
            <a:r>
              <a:rPr lang="fi-FI" dirty="0" err="1" smtClean="0"/>
              <a:t>level</a:t>
            </a:r>
            <a:endParaRPr lang="fi-FI" dirty="0" smtClean="0"/>
          </a:p>
          <a:p>
            <a:pPr lvl="2"/>
            <a:r>
              <a:rPr lang="fi-FI" dirty="0" smtClean="0"/>
              <a:t>Third </a:t>
            </a:r>
            <a:r>
              <a:rPr lang="fi-FI" dirty="0" err="1" smtClean="0"/>
              <a:t>level</a:t>
            </a:r>
            <a:endParaRPr lang="fi-FI" dirty="0" smtClean="0"/>
          </a:p>
          <a:p>
            <a:pPr lvl="3"/>
            <a:r>
              <a:rPr lang="fi-FI" dirty="0" err="1" smtClean="0"/>
              <a:t>Fourth</a:t>
            </a:r>
            <a:r>
              <a:rPr lang="fi-FI" dirty="0" smtClean="0"/>
              <a:t> </a:t>
            </a:r>
            <a:r>
              <a:rPr lang="fi-FI" dirty="0" err="1" smtClean="0"/>
              <a:t>level</a:t>
            </a:r>
            <a:endParaRPr lang="fi-FI" dirty="0" smtClean="0"/>
          </a:p>
          <a:p>
            <a:pPr lvl="4"/>
            <a:r>
              <a:rPr lang="fi-FI" dirty="0" err="1" smtClean="0"/>
              <a:t>Fifth</a:t>
            </a:r>
            <a:r>
              <a:rPr lang="fi-FI" dirty="0" smtClean="0"/>
              <a:t> </a:t>
            </a:r>
            <a:r>
              <a:rPr lang="fi-FI" dirty="0" err="1" smtClean="0"/>
              <a:t>level</a:t>
            </a:r>
            <a:endParaRPr lang="en-US" dirty="0"/>
          </a:p>
        </p:txBody>
      </p:sp>
      <p:sp>
        <p:nvSpPr>
          <p:cNvPr id="4" name="Date Placeholder 3"/>
          <p:cNvSpPr>
            <a:spLocks noGrp="1"/>
          </p:cNvSpPr>
          <p:nvPr>
            <p:ph type="dt" sz="half" idx="10"/>
          </p:nvPr>
        </p:nvSpPr>
        <p:spPr/>
        <p:txBody>
          <a:bodyPr/>
          <a:lstStyle/>
          <a:p>
            <a:fld id="{CBAE2E71-CD5C-8843-9EE9-CCB7917E3383}" type="datetime1">
              <a:rPr lang="fi-FI" smtClean="0"/>
              <a:t>27.9.2016</a:t>
            </a:fld>
            <a:endParaRPr lang="en-US"/>
          </a:p>
        </p:txBody>
      </p:sp>
      <p:sp>
        <p:nvSpPr>
          <p:cNvPr id="5" name="Footer Placeholder 4"/>
          <p:cNvSpPr>
            <a:spLocks noGrp="1"/>
          </p:cNvSpPr>
          <p:nvPr>
            <p:ph type="ftr" sz="quarter" idx="11"/>
          </p:nvPr>
        </p:nvSpPr>
        <p:spPr/>
        <p:txBody>
          <a:bodyPr/>
          <a:lstStyle/>
          <a:p>
            <a:r>
              <a:rPr lang="en-US" dirty="0" smtClean="0"/>
              <a:t>© </a:t>
            </a:r>
            <a:r>
              <a:rPr lang="en-US" dirty="0" err="1" smtClean="0"/>
              <a:t>Arkivverket</a:t>
            </a:r>
            <a:endParaRPr lang="en-US" dirty="0"/>
          </a:p>
        </p:txBody>
      </p:sp>
      <p:sp>
        <p:nvSpPr>
          <p:cNvPr id="6" name="Slide Number Placeholder 5"/>
          <p:cNvSpPr>
            <a:spLocks noGrp="1"/>
          </p:cNvSpPr>
          <p:nvPr>
            <p:ph type="sldNum" sz="quarter" idx="12"/>
          </p:nvPr>
        </p:nvSpPr>
        <p:spPr/>
        <p:txBody>
          <a:bodyPr/>
          <a:lstStyle/>
          <a:p>
            <a:fld id="{5F10857B-FE13-434A-BF63-EAFC18DA1BA0}" type="slidenum">
              <a:rPr lang="en-US" smtClean="0"/>
              <a:t>‹#›</a:t>
            </a:fld>
            <a:endParaRPr lang="en-US"/>
          </a:p>
        </p:txBody>
      </p:sp>
      <p:pic>
        <p:nvPicPr>
          <p:cNvPr id="9" name="Picture 8"/>
          <p:cNvPicPr>
            <a:picLocks noChangeAspect="1"/>
          </p:cNvPicPr>
          <p:nvPr userDrawn="1"/>
        </p:nvPicPr>
        <p:blipFill>
          <a:blip r:embed="rId2"/>
          <a:stretch>
            <a:fillRect/>
          </a:stretch>
        </p:blipFill>
        <p:spPr>
          <a:xfrm>
            <a:off x="0" y="1047747"/>
            <a:ext cx="424296" cy="889001"/>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 y="274638"/>
            <a:ext cx="2032405" cy="523875"/>
          </a:xfrm>
          <a:prstGeom prst="rect">
            <a:avLst/>
          </a:prstGeom>
        </p:spPr>
      </p:pic>
    </p:spTree>
    <p:extLst>
      <p:ext uri="{BB962C8B-B14F-4D97-AF65-F5344CB8AC3E}">
        <p14:creationId xmlns:p14="http://schemas.microsoft.com/office/powerpoint/2010/main" val="16107466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31292"/>
            <a:ext cx="2057400" cy="4731343"/>
          </a:xfrm>
        </p:spPr>
        <p:txBody>
          <a:bodyPr vert="eaVert"/>
          <a:lstStyle>
            <a:lvl1pPr>
              <a:defRPr b="1">
                <a:solidFill>
                  <a:srgbClr val="3A0F2A"/>
                </a:solidFill>
              </a:defRPr>
            </a:lvl1p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r>
              <a:rPr lang="fi-FI" dirty="0" smtClean="0"/>
              <a:t> </a:t>
            </a:r>
            <a:r>
              <a:rPr lang="fi-FI" dirty="0" err="1" smtClean="0"/>
              <a:t>style</a:t>
            </a:r>
            <a:endParaRPr lang="en-US" dirty="0"/>
          </a:p>
        </p:txBody>
      </p:sp>
      <p:sp>
        <p:nvSpPr>
          <p:cNvPr id="3" name="Vertical Text Placeholder 2"/>
          <p:cNvSpPr>
            <a:spLocks noGrp="1"/>
          </p:cNvSpPr>
          <p:nvPr>
            <p:ph type="body" orient="vert" idx="1"/>
          </p:nvPr>
        </p:nvSpPr>
        <p:spPr>
          <a:xfrm>
            <a:off x="457200" y="1131292"/>
            <a:ext cx="6019800" cy="4731343"/>
          </a:xfrm>
        </p:spPr>
        <p:txBody>
          <a:bodyPr vert="eaVert"/>
          <a:lstStyle>
            <a:lvl1pPr>
              <a:defRPr>
                <a:solidFill>
                  <a:srgbClr val="313231"/>
                </a:solidFill>
              </a:defRPr>
            </a:lvl1pPr>
            <a:lvl2pPr>
              <a:defRPr>
                <a:solidFill>
                  <a:srgbClr val="313231"/>
                </a:solidFill>
              </a:defRPr>
            </a:lvl2pPr>
            <a:lvl3pPr>
              <a:defRPr>
                <a:solidFill>
                  <a:srgbClr val="313231"/>
                </a:solidFill>
              </a:defRPr>
            </a:lvl3pPr>
            <a:lvl4pPr>
              <a:defRPr>
                <a:solidFill>
                  <a:srgbClr val="313231"/>
                </a:solidFill>
              </a:defRPr>
            </a:lvl4pPr>
            <a:lvl5pPr>
              <a:defRPr>
                <a:solidFill>
                  <a:srgbClr val="313231"/>
                </a:solidFill>
              </a:defRPr>
            </a:lvl5pPr>
          </a:lstStyle>
          <a:p>
            <a:pPr lvl="0"/>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text</a:t>
            </a:r>
            <a:r>
              <a:rPr lang="fi-FI" dirty="0" smtClean="0"/>
              <a:t> </a:t>
            </a:r>
            <a:r>
              <a:rPr lang="fi-FI" dirty="0" err="1" smtClean="0"/>
              <a:t>styles</a:t>
            </a:r>
            <a:endParaRPr lang="fi-FI" dirty="0" smtClean="0"/>
          </a:p>
          <a:p>
            <a:pPr lvl="1"/>
            <a:r>
              <a:rPr lang="fi-FI" dirty="0" smtClean="0"/>
              <a:t>Second </a:t>
            </a:r>
            <a:r>
              <a:rPr lang="fi-FI" dirty="0" err="1" smtClean="0"/>
              <a:t>level</a:t>
            </a:r>
            <a:endParaRPr lang="fi-FI" dirty="0" smtClean="0"/>
          </a:p>
          <a:p>
            <a:pPr lvl="2"/>
            <a:r>
              <a:rPr lang="fi-FI" dirty="0" smtClean="0"/>
              <a:t>Third </a:t>
            </a:r>
            <a:r>
              <a:rPr lang="fi-FI" dirty="0" err="1" smtClean="0"/>
              <a:t>level</a:t>
            </a:r>
            <a:endParaRPr lang="fi-FI" dirty="0" smtClean="0"/>
          </a:p>
          <a:p>
            <a:pPr lvl="3"/>
            <a:r>
              <a:rPr lang="fi-FI" dirty="0" err="1" smtClean="0"/>
              <a:t>Fourth</a:t>
            </a:r>
            <a:r>
              <a:rPr lang="fi-FI" dirty="0" smtClean="0"/>
              <a:t> </a:t>
            </a:r>
            <a:r>
              <a:rPr lang="fi-FI" dirty="0" err="1" smtClean="0"/>
              <a:t>level</a:t>
            </a:r>
            <a:endParaRPr lang="fi-FI" dirty="0" smtClean="0"/>
          </a:p>
          <a:p>
            <a:pPr lvl="4"/>
            <a:r>
              <a:rPr lang="fi-FI" dirty="0" err="1" smtClean="0"/>
              <a:t>Fifth</a:t>
            </a:r>
            <a:r>
              <a:rPr lang="fi-FI" dirty="0" smtClean="0"/>
              <a:t> </a:t>
            </a:r>
            <a:r>
              <a:rPr lang="fi-FI" dirty="0" err="1" smtClean="0"/>
              <a:t>level</a:t>
            </a:r>
            <a:endParaRPr lang="en-US" dirty="0"/>
          </a:p>
        </p:txBody>
      </p:sp>
      <p:sp>
        <p:nvSpPr>
          <p:cNvPr id="4" name="Date Placeholder 3"/>
          <p:cNvSpPr>
            <a:spLocks noGrp="1"/>
          </p:cNvSpPr>
          <p:nvPr>
            <p:ph type="dt" sz="half" idx="10"/>
          </p:nvPr>
        </p:nvSpPr>
        <p:spPr/>
        <p:txBody>
          <a:bodyPr/>
          <a:lstStyle/>
          <a:p>
            <a:fld id="{CD129A1A-3003-074A-8A96-3B796DE21096}" type="datetime1">
              <a:rPr lang="fi-FI" smtClean="0"/>
              <a:t>27.9.2016</a:t>
            </a:fld>
            <a:endParaRPr lang="en-US"/>
          </a:p>
        </p:txBody>
      </p:sp>
      <p:sp>
        <p:nvSpPr>
          <p:cNvPr id="5" name="Footer Placeholder 4"/>
          <p:cNvSpPr>
            <a:spLocks noGrp="1"/>
          </p:cNvSpPr>
          <p:nvPr>
            <p:ph type="ftr" sz="quarter" idx="11"/>
          </p:nvPr>
        </p:nvSpPr>
        <p:spPr/>
        <p:txBody>
          <a:bodyPr/>
          <a:lstStyle/>
          <a:p>
            <a:r>
              <a:rPr lang="en-US" dirty="0" smtClean="0"/>
              <a:t>© </a:t>
            </a:r>
            <a:r>
              <a:rPr lang="en-US" dirty="0" err="1" smtClean="0"/>
              <a:t>Arkivverket</a:t>
            </a:r>
            <a:endParaRPr lang="en-US" dirty="0"/>
          </a:p>
        </p:txBody>
      </p:sp>
      <p:sp>
        <p:nvSpPr>
          <p:cNvPr id="6" name="Slide Number Placeholder 5"/>
          <p:cNvSpPr>
            <a:spLocks noGrp="1"/>
          </p:cNvSpPr>
          <p:nvPr>
            <p:ph type="sldNum" sz="quarter" idx="12"/>
          </p:nvPr>
        </p:nvSpPr>
        <p:spPr/>
        <p:txBody>
          <a:bodyPr/>
          <a:lstStyle/>
          <a:p>
            <a:fld id="{5F10857B-FE13-434A-BF63-EAFC18DA1BA0}"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274638"/>
            <a:ext cx="2032405" cy="523875"/>
          </a:xfrm>
          <a:prstGeom prst="rect">
            <a:avLst/>
          </a:prstGeom>
        </p:spPr>
      </p:pic>
    </p:spTree>
    <p:extLst>
      <p:ext uri="{BB962C8B-B14F-4D97-AF65-F5344CB8AC3E}">
        <p14:creationId xmlns:p14="http://schemas.microsoft.com/office/powerpoint/2010/main" val="1156582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nsilehti">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D743633-3911-644A-B835-6DBDFD78A4E2}" type="datetime1">
              <a:rPr lang="fi-FI" smtClean="0"/>
              <a:t>27.9.2016</a:t>
            </a:fld>
            <a:endParaRPr lang="en-US" dirty="0"/>
          </a:p>
        </p:txBody>
      </p:sp>
      <p:sp>
        <p:nvSpPr>
          <p:cNvPr id="4" name="Footer Placeholder 3"/>
          <p:cNvSpPr>
            <a:spLocks noGrp="1"/>
          </p:cNvSpPr>
          <p:nvPr>
            <p:ph type="ftr" sz="quarter" idx="11"/>
          </p:nvPr>
        </p:nvSpPr>
        <p:spPr/>
        <p:txBody>
          <a:bodyPr/>
          <a:lstStyle/>
          <a:p>
            <a:r>
              <a:rPr lang="en-US" dirty="0" smtClean="0"/>
              <a:t>© </a:t>
            </a:r>
            <a:r>
              <a:rPr lang="en-US" dirty="0" err="1" smtClean="0"/>
              <a:t>Arkivverket</a:t>
            </a:r>
            <a:endParaRPr lang="en-US" dirty="0"/>
          </a:p>
        </p:txBody>
      </p:sp>
      <p:sp>
        <p:nvSpPr>
          <p:cNvPr id="5" name="Slide Number Placeholder 4"/>
          <p:cNvSpPr>
            <a:spLocks noGrp="1"/>
          </p:cNvSpPr>
          <p:nvPr>
            <p:ph type="sldNum" sz="quarter" idx="12"/>
          </p:nvPr>
        </p:nvSpPr>
        <p:spPr/>
        <p:txBody>
          <a:bodyPr/>
          <a:lstStyle/>
          <a:p>
            <a:fld id="{5F10857B-FE13-434A-BF63-EAFC18DA1BA0}" type="slidenum">
              <a:rPr lang="en-US" smtClean="0"/>
              <a:t>‹#›</a:t>
            </a:fld>
            <a:endParaRPr lang="en-US" dirty="0"/>
          </a:p>
        </p:txBody>
      </p:sp>
      <p:sp>
        <p:nvSpPr>
          <p:cNvPr id="6" name="Title 1"/>
          <p:cNvSpPr>
            <a:spLocks noGrp="1"/>
          </p:cNvSpPr>
          <p:nvPr>
            <p:ph type="ctrTitle"/>
          </p:nvPr>
        </p:nvSpPr>
        <p:spPr>
          <a:xfrm>
            <a:off x="685800" y="2130425"/>
            <a:ext cx="7772400" cy="1470025"/>
          </a:xfrm>
        </p:spPr>
        <p:txBody>
          <a:bodyPr/>
          <a:lstStyle>
            <a:lvl1pPr>
              <a:defRPr b="1">
                <a:solidFill>
                  <a:srgbClr val="3A0F2A"/>
                </a:solidFill>
              </a:defRPr>
            </a:lvl1p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r>
              <a:rPr lang="fi-FI" dirty="0" smtClean="0"/>
              <a:t> </a:t>
            </a:r>
            <a:r>
              <a:rPr lang="fi-FI" dirty="0" err="1" smtClean="0"/>
              <a:t>style</a:t>
            </a:r>
            <a:endParaRPr lang="en-US" dirty="0"/>
          </a:p>
        </p:txBody>
      </p:sp>
      <p:sp>
        <p:nvSpPr>
          <p:cNvPr id="7" name="Subtitle 2"/>
          <p:cNvSpPr>
            <a:spLocks noGrp="1"/>
          </p:cNvSpPr>
          <p:nvPr>
            <p:ph type="subTitle" idx="1"/>
          </p:nvPr>
        </p:nvSpPr>
        <p:spPr>
          <a:xfrm>
            <a:off x="1371600" y="3886200"/>
            <a:ext cx="6400800" cy="1752600"/>
          </a:xfrm>
        </p:spPr>
        <p:txBody>
          <a:bodyPr/>
          <a:lstStyle>
            <a:lvl1pPr marL="0" indent="0" algn="ctr">
              <a:buNone/>
              <a:defRPr>
                <a:solidFill>
                  <a:srgbClr val="31323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subtitle</a:t>
            </a:r>
            <a:r>
              <a:rPr lang="fi-FI" dirty="0" smtClean="0"/>
              <a:t> </a:t>
            </a:r>
            <a:r>
              <a:rPr lang="fi-FI" dirty="0" err="1" smtClean="0"/>
              <a:t>style</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5800" y="984855"/>
            <a:ext cx="2671287" cy="688554"/>
          </a:xfrm>
          <a:prstGeom prst="rect">
            <a:avLst/>
          </a:prstGeom>
        </p:spPr>
      </p:pic>
      <p:pic>
        <p:nvPicPr>
          <p:cNvPr id="9" name="Picture 8"/>
          <p:cNvPicPr>
            <a:picLocks noChangeAspect="1"/>
          </p:cNvPicPr>
          <p:nvPr userDrawn="1"/>
        </p:nvPicPr>
        <p:blipFill>
          <a:blip r:embed="rId4"/>
          <a:stretch>
            <a:fillRect/>
          </a:stretch>
        </p:blipFill>
        <p:spPr>
          <a:xfrm rot="5400000">
            <a:off x="984539" y="-298738"/>
            <a:ext cx="545524" cy="1143002"/>
          </a:xfrm>
          <a:prstGeom prst="rect">
            <a:avLst/>
          </a:prstGeom>
        </p:spPr>
      </p:pic>
    </p:spTree>
    <p:extLst>
      <p:ext uri="{BB962C8B-B14F-4D97-AF65-F5344CB8AC3E}">
        <p14:creationId xmlns:p14="http://schemas.microsoft.com/office/powerpoint/2010/main" val="4170010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047748"/>
            <a:ext cx="8229600" cy="889001"/>
          </a:xfrm>
        </p:spPr>
        <p:txBody>
          <a:bodyPr/>
          <a:lstStyle>
            <a:lvl1pPr>
              <a:defRPr b="1">
                <a:solidFill>
                  <a:srgbClr val="3A0F2A"/>
                </a:solidFill>
              </a:defRPr>
            </a:lvl1p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r>
              <a:rPr lang="fi-FI" dirty="0" smtClean="0"/>
              <a:t> </a:t>
            </a:r>
            <a:r>
              <a:rPr lang="fi-FI" dirty="0" err="1" smtClean="0"/>
              <a:t>style</a:t>
            </a:r>
            <a:endParaRPr lang="en-US" dirty="0"/>
          </a:p>
        </p:txBody>
      </p:sp>
      <p:sp>
        <p:nvSpPr>
          <p:cNvPr id="3" name="Content Placeholder 2"/>
          <p:cNvSpPr>
            <a:spLocks noGrp="1"/>
          </p:cNvSpPr>
          <p:nvPr>
            <p:ph idx="1"/>
          </p:nvPr>
        </p:nvSpPr>
        <p:spPr>
          <a:xfrm>
            <a:off x="457200" y="2063751"/>
            <a:ext cx="8229600" cy="3798883"/>
          </a:xfrm>
        </p:spPr>
        <p:txBody>
          <a:bodyPr/>
          <a:lstStyle>
            <a:lvl1pPr>
              <a:defRPr>
                <a:solidFill>
                  <a:srgbClr val="313231"/>
                </a:solidFill>
              </a:defRPr>
            </a:lvl1pPr>
            <a:lvl2pPr>
              <a:defRPr>
                <a:solidFill>
                  <a:srgbClr val="313231"/>
                </a:solidFill>
              </a:defRPr>
            </a:lvl2pPr>
            <a:lvl3pPr>
              <a:defRPr>
                <a:solidFill>
                  <a:srgbClr val="313231"/>
                </a:solidFill>
              </a:defRPr>
            </a:lvl3pPr>
            <a:lvl4pPr>
              <a:defRPr>
                <a:solidFill>
                  <a:srgbClr val="313231"/>
                </a:solidFill>
              </a:defRPr>
            </a:lvl4pPr>
            <a:lvl5pPr>
              <a:defRPr>
                <a:solidFill>
                  <a:srgbClr val="313231"/>
                </a:solidFill>
              </a:defRPr>
            </a:lvl5pPr>
          </a:lstStyle>
          <a:p>
            <a:pPr lvl="0"/>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text</a:t>
            </a:r>
            <a:r>
              <a:rPr lang="fi-FI" dirty="0" smtClean="0"/>
              <a:t> </a:t>
            </a:r>
            <a:r>
              <a:rPr lang="fi-FI" dirty="0" err="1" smtClean="0"/>
              <a:t>styles</a:t>
            </a:r>
            <a:endParaRPr lang="fi-FI" dirty="0" smtClean="0"/>
          </a:p>
          <a:p>
            <a:pPr lvl="1"/>
            <a:r>
              <a:rPr lang="fi-FI" dirty="0" smtClean="0"/>
              <a:t>Second </a:t>
            </a:r>
            <a:r>
              <a:rPr lang="fi-FI" dirty="0" err="1" smtClean="0"/>
              <a:t>level</a:t>
            </a:r>
            <a:endParaRPr lang="fi-FI" dirty="0" smtClean="0"/>
          </a:p>
          <a:p>
            <a:pPr lvl="2"/>
            <a:r>
              <a:rPr lang="fi-FI" dirty="0" smtClean="0"/>
              <a:t>Third </a:t>
            </a:r>
            <a:r>
              <a:rPr lang="fi-FI" dirty="0" err="1" smtClean="0"/>
              <a:t>level</a:t>
            </a:r>
            <a:endParaRPr lang="fi-FI" dirty="0" smtClean="0"/>
          </a:p>
          <a:p>
            <a:pPr lvl="3"/>
            <a:r>
              <a:rPr lang="fi-FI" dirty="0" err="1" smtClean="0"/>
              <a:t>Fourth</a:t>
            </a:r>
            <a:r>
              <a:rPr lang="fi-FI" dirty="0" smtClean="0"/>
              <a:t> </a:t>
            </a:r>
            <a:r>
              <a:rPr lang="fi-FI" dirty="0" err="1" smtClean="0"/>
              <a:t>level</a:t>
            </a:r>
            <a:endParaRPr lang="fi-FI" dirty="0" smtClean="0"/>
          </a:p>
          <a:p>
            <a:pPr lvl="4"/>
            <a:r>
              <a:rPr lang="fi-FI" dirty="0" err="1" smtClean="0"/>
              <a:t>Fifth</a:t>
            </a:r>
            <a:r>
              <a:rPr lang="fi-FI" dirty="0" smtClean="0"/>
              <a:t> </a:t>
            </a:r>
            <a:r>
              <a:rPr lang="fi-FI" dirty="0" err="1" smtClean="0"/>
              <a:t>level</a:t>
            </a:r>
            <a:endParaRPr lang="en-US" dirty="0"/>
          </a:p>
        </p:txBody>
      </p:sp>
      <p:sp>
        <p:nvSpPr>
          <p:cNvPr id="4" name="Date Placeholder 3"/>
          <p:cNvSpPr>
            <a:spLocks noGrp="1"/>
          </p:cNvSpPr>
          <p:nvPr>
            <p:ph type="dt" sz="half" idx="10"/>
          </p:nvPr>
        </p:nvSpPr>
        <p:spPr/>
        <p:txBody>
          <a:bodyPr/>
          <a:lstStyle/>
          <a:p>
            <a:fld id="{88AE65FD-D24C-524F-BF9D-286F0CCF2E2C}" type="datetime1">
              <a:rPr lang="fi-FI" smtClean="0"/>
              <a:t>27.9.2016</a:t>
            </a:fld>
            <a:endParaRPr lang="en-US"/>
          </a:p>
        </p:txBody>
      </p:sp>
      <p:sp>
        <p:nvSpPr>
          <p:cNvPr id="5" name="Footer Placeholder 4"/>
          <p:cNvSpPr>
            <a:spLocks noGrp="1"/>
          </p:cNvSpPr>
          <p:nvPr>
            <p:ph type="ftr" sz="quarter" idx="11"/>
          </p:nvPr>
        </p:nvSpPr>
        <p:spPr/>
        <p:txBody>
          <a:bodyPr/>
          <a:lstStyle/>
          <a:p>
            <a:r>
              <a:rPr lang="en-US" dirty="0" smtClean="0"/>
              <a:t>© </a:t>
            </a:r>
            <a:r>
              <a:rPr lang="en-US" dirty="0" err="1" smtClean="0"/>
              <a:t>Arkivverket</a:t>
            </a:r>
            <a:endParaRPr lang="en-US" dirty="0"/>
          </a:p>
        </p:txBody>
      </p:sp>
      <p:sp>
        <p:nvSpPr>
          <p:cNvPr id="6" name="Slide Number Placeholder 5"/>
          <p:cNvSpPr>
            <a:spLocks noGrp="1"/>
          </p:cNvSpPr>
          <p:nvPr>
            <p:ph type="sldNum" sz="quarter" idx="12"/>
          </p:nvPr>
        </p:nvSpPr>
        <p:spPr/>
        <p:txBody>
          <a:bodyPr/>
          <a:lstStyle/>
          <a:p>
            <a:fld id="{5F10857B-FE13-434A-BF63-EAFC18DA1BA0}" type="slidenum">
              <a:rPr lang="en-US" smtClean="0"/>
              <a:t>‹#›</a:t>
            </a:fld>
            <a:endParaRPr lang="en-US"/>
          </a:p>
        </p:txBody>
      </p:sp>
      <p:pic>
        <p:nvPicPr>
          <p:cNvPr id="12" name="Picture 11"/>
          <p:cNvPicPr>
            <a:picLocks noChangeAspect="1"/>
          </p:cNvPicPr>
          <p:nvPr userDrawn="1"/>
        </p:nvPicPr>
        <p:blipFill>
          <a:blip r:embed="rId2"/>
          <a:stretch>
            <a:fillRect/>
          </a:stretch>
        </p:blipFill>
        <p:spPr>
          <a:xfrm>
            <a:off x="0" y="1047747"/>
            <a:ext cx="424296" cy="889001"/>
          </a:xfrm>
          <a:prstGeom prst="rect">
            <a:avLst/>
          </a:prstGeom>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 y="274638"/>
            <a:ext cx="2032405" cy="523875"/>
          </a:xfrm>
          <a:prstGeom prst="rect">
            <a:avLst/>
          </a:prstGeom>
        </p:spPr>
      </p:pic>
    </p:spTree>
    <p:extLst>
      <p:ext uri="{BB962C8B-B14F-4D97-AF65-F5344CB8AC3E}">
        <p14:creationId xmlns:p14="http://schemas.microsoft.com/office/powerpoint/2010/main" val="3239360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fi-FI"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31323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text</a:t>
            </a:r>
            <a:r>
              <a:rPr lang="fi-FI" dirty="0" smtClean="0"/>
              <a:t> </a:t>
            </a:r>
            <a:r>
              <a:rPr lang="fi-FI" dirty="0" err="1" smtClean="0"/>
              <a:t>styles</a:t>
            </a:r>
            <a:endParaRPr lang="fi-FI" dirty="0" smtClean="0"/>
          </a:p>
        </p:txBody>
      </p:sp>
      <p:sp>
        <p:nvSpPr>
          <p:cNvPr id="4" name="Date Placeholder 3"/>
          <p:cNvSpPr>
            <a:spLocks noGrp="1"/>
          </p:cNvSpPr>
          <p:nvPr>
            <p:ph type="dt" sz="half" idx="10"/>
          </p:nvPr>
        </p:nvSpPr>
        <p:spPr/>
        <p:txBody>
          <a:bodyPr/>
          <a:lstStyle/>
          <a:p>
            <a:fld id="{AEA2B73D-CFC6-2640-9454-189F37D57B04}" type="datetime1">
              <a:rPr lang="fi-FI" smtClean="0"/>
              <a:t>27.9.2016</a:t>
            </a:fld>
            <a:endParaRPr lang="en-US"/>
          </a:p>
        </p:txBody>
      </p:sp>
      <p:sp>
        <p:nvSpPr>
          <p:cNvPr id="5" name="Footer Placeholder 4"/>
          <p:cNvSpPr>
            <a:spLocks noGrp="1"/>
          </p:cNvSpPr>
          <p:nvPr>
            <p:ph type="ftr" sz="quarter" idx="11"/>
          </p:nvPr>
        </p:nvSpPr>
        <p:spPr/>
        <p:txBody>
          <a:bodyPr/>
          <a:lstStyle/>
          <a:p>
            <a:r>
              <a:rPr lang="en-US" dirty="0" smtClean="0"/>
              <a:t>© </a:t>
            </a:r>
            <a:r>
              <a:rPr lang="en-US" dirty="0" err="1" smtClean="0"/>
              <a:t>Arkivverket</a:t>
            </a:r>
            <a:endParaRPr lang="en-US" dirty="0"/>
          </a:p>
        </p:txBody>
      </p:sp>
      <p:sp>
        <p:nvSpPr>
          <p:cNvPr id="6" name="Slide Number Placeholder 5"/>
          <p:cNvSpPr>
            <a:spLocks noGrp="1"/>
          </p:cNvSpPr>
          <p:nvPr>
            <p:ph type="sldNum" sz="quarter" idx="12"/>
          </p:nvPr>
        </p:nvSpPr>
        <p:spPr/>
        <p:txBody>
          <a:bodyPr/>
          <a:lstStyle/>
          <a:p>
            <a:fld id="{5F10857B-FE13-434A-BF63-EAFC18DA1BA0}"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274638"/>
            <a:ext cx="2032405" cy="523875"/>
          </a:xfrm>
          <a:prstGeom prst="rect">
            <a:avLst/>
          </a:prstGeom>
        </p:spPr>
      </p:pic>
    </p:spTree>
    <p:extLst>
      <p:ext uri="{BB962C8B-B14F-4D97-AF65-F5344CB8AC3E}">
        <p14:creationId xmlns:p14="http://schemas.microsoft.com/office/powerpoint/2010/main" val="1645138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3A0F2A"/>
                </a:solidFill>
              </a:defRPr>
            </a:lvl1p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r>
              <a:rPr lang="fi-FI" dirty="0" smtClean="0"/>
              <a:t> </a:t>
            </a:r>
            <a:r>
              <a:rPr lang="fi-FI" dirty="0" err="1" smtClean="0"/>
              <a:t>style</a:t>
            </a:r>
            <a:endParaRPr lang="en-US" dirty="0"/>
          </a:p>
        </p:txBody>
      </p:sp>
      <p:sp>
        <p:nvSpPr>
          <p:cNvPr id="3" name="Content Placeholder 2"/>
          <p:cNvSpPr>
            <a:spLocks noGrp="1"/>
          </p:cNvSpPr>
          <p:nvPr>
            <p:ph sz="half" idx="1"/>
          </p:nvPr>
        </p:nvSpPr>
        <p:spPr>
          <a:xfrm>
            <a:off x="457200" y="2063751"/>
            <a:ext cx="4038600" cy="3798884"/>
          </a:xfrm>
        </p:spPr>
        <p:txBody>
          <a:bodyPr/>
          <a:lstStyle>
            <a:lvl1pPr>
              <a:defRPr sz="2800">
                <a:solidFill>
                  <a:srgbClr val="313231"/>
                </a:solidFill>
              </a:defRPr>
            </a:lvl1pPr>
            <a:lvl2pPr>
              <a:defRPr sz="2400">
                <a:solidFill>
                  <a:srgbClr val="313231"/>
                </a:solidFill>
              </a:defRPr>
            </a:lvl2pPr>
            <a:lvl3pPr>
              <a:defRPr sz="2000">
                <a:solidFill>
                  <a:srgbClr val="313231"/>
                </a:solidFill>
              </a:defRPr>
            </a:lvl3pPr>
            <a:lvl4pPr>
              <a:defRPr sz="1800">
                <a:solidFill>
                  <a:srgbClr val="313231"/>
                </a:solidFill>
              </a:defRPr>
            </a:lvl4pPr>
            <a:lvl5pPr>
              <a:defRPr sz="1800">
                <a:solidFill>
                  <a:srgbClr val="313231"/>
                </a:solidFill>
              </a:defRPr>
            </a:lvl5pPr>
            <a:lvl6pPr>
              <a:defRPr sz="1800"/>
            </a:lvl6pPr>
            <a:lvl7pPr>
              <a:defRPr sz="1800"/>
            </a:lvl7pPr>
            <a:lvl8pPr>
              <a:defRPr sz="1800"/>
            </a:lvl8pPr>
            <a:lvl9pPr>
              <a:defRPr sz="1800"/>
            </a:lvl9pPr>
          </a:lstStyle>
          <a:p>
            <a:pPr lvl="0"/>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text</a:t>
            </a:r>
            <a:r>
              <a:rPr lang="fi-FI" dirty="0" smtClean="0"/>
              <a:t> </a:t>
            </a:r>
            <a:r>
              <a:rPr lang="fi-FI" dirty="0" err="1" smtClean="0"/>
              <a:t>styles</a:t>
            </a:r>
            <a:endParaRPr lang="fi-FI" dirty="0" smtClean="0"/>
          </a:p>
          <a:p>
            <a:pPr lvl="1"/>
            <a:r>
              <a:rPr lang="fi-FI" dirty="0" smtClean="0"/>
              <a:t>Second </a:t>
            </a:r>
            <a:r>
              <a:rPr lang="fi-FI" dirty="0" err="1" smtClean="0"/>
              <a:t>level</a:t>
            </a:r>
            <a:endParaRPr lang="fi-FI" dirty="0" smtClean="0"/>
          </a:p>
          <a:p>
            <a:pPr lvl="2"/>
            <a:r>
              <a:rPr lang="fi-FI" dirty="0" smtClean="0"/>
              <a:t>Third </a:t>
            </a:r>
            <a:r>
              <a:rPr lang="fi-FI" dirty="0" err="1" smtClean="0"/>
              <a:t>level</a:t>
            </a:r>
            <a:endParaRPr lang="fi-FI" dirty="0" smtClean="0"/>
          </a:p>
          <a:p>
            <a:pPr lvl="3"/>
            <a:r>
              <a:rPr lang="fi-FI" dirty="0" err="1" smtClean="0"/>
              <a:t>Fourth</a:t>
            </a:r>
            <a:r>
              <a:rPr lang="fi-FI" dirty="0" smtClean="0"/>
              <a:t> </a:t>
            </a:r>
            <a:r>
              <a:rPr lang="fi-FI" dirty="0" err="1" smtClean="0"/>
              <a:t>level</a:t>
            </a:r>
            <a:endParaRPr lang="fi-FI" dirty="0" smtClean="0"/>
          </a:p>
          <a:p>
            <a:pPr lvl="4"/>
            <a:r>
              <a:rPr lang="fi-FI" dirty="0" err="1" smtClean="0"/>
              <a:t>Fifth</a:t>
            </a:r>
            <a:r>
              <a:rPr lang="fi-FI" dirty="0" smtClean="0"/>
              <a:t> </a:t>
            </a:r>
            <a:r>
              <a:rPr lang="fi-FI" dirty="0" err="1" smtClean="0"/>
              <a:t>level</a:t>
            </a:r>
            <a:endParaRPr lang="en-US" dirty="0"/>
          </a:p>
        </p:txBody>
      </p:sp>
      <p:sp>
        <p:nvSpPr>
          <p:cNvPr id="4" name="Content Placeholder 3"/>
          <p:cNvSpPr>
            <a:spLocks noGrp="1"/>
          </p:cNvSpPr>
          <p:nvPr>
            <p:ph sz="half" idx="2"/>
          </p:nvPr>
        </p:nvSpPr>
        <p:spPr>
          <a:xfrm>
            <a:off x="4648200" y="2063751"/>
            <a:ext cx="4038600" cy="3798884"/>
          </a:xfrm>
        </p:spPr>
        <p:txBody>
          <a:bodyPr/>
          <a:lstStyle>
            <a:lvl1pPr>
              <a:defRPr sz="2800">
                <a:solidFill>
                  <a:srgbClr val="313231"/>
                </a:solidFill>
              </a:defRPr>
            </a:lvl1pPr>
            <a:lvl2pPr>
              <a:defRPr sz="2400">
                <a:solidFill>
                  <a:srgbClr val="313231"/>
                </a:solidFill>
              </a:defRPr>
            </a:lvl2pPr>
            <a:lvl3pPr>
              <a:defRPr sz="2000">
                <a:solidFill>
                  <a:srgbClr val="313231"/>
                </a:solidFill>
              </a:defRPr>
            </a:lvl3pPr>
            <a:lvl4pPr>
              <a:defRPr sz="1800">
                <a:solidFill>
                  <a:srgbClr val="313231"/>
                </a:solidFill>
              </a:defRPr>
            </a:lvl4pPr>
            <a:lvl5pPr>
              <a:defRPr sz="1800">
                <a:solidFill>
                  <a:srgbClr val="313231"/>
                </a:solidFill>
              </a:defRPr>
            </a:lvl5pPr>
            <a:lvl6pPr>
              <a:defRPr sz="1800"/>
            </a:lvl6pPr>
            <a:lvl7pPr>
              <a:defRPr sz="1800"/>
            </a:lvl7pPr>
            <a:lvl8pPr>
              <a:defRPr sz="1800"/>
            </a:lvl8pPr>
            <a:lvl9pPr>
              <a:defRPr sz="1800"/>
            </a:lvl9pPr>
          </a:lstStyle>
          <a:p>
            <a:pPr lvl="0"/>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text</a:t>
            </a:r>
            <a:r>
              <a:rPr lang="fi-FI" dirty="0" smtClean="0"/>
              <a:t> </a:t>
            </a:r>
            <a:r>
              <a:rPr lang="fi-FI" dirty="0" err="1" smtClean="0"/>
              <a:t>styles</a:t>
            </a:r>
            <a:endParaRPr lang="fi-FI" dirty="0" smtClean="0"/>
          </a:p>
          <a:p>
            <a:pPr lvl="1"/>
            <a:r>
              <a:rPr lang="fi-FI" dirty="0" smtClean="0"/>
              <a:t>Second </a:t>
            </a:r>
            <a:r>
              <a:rPr lang="fi-FI" dirty="0" err="1" smtClean="0"/>
              <a:t>level</a:t>
            </a:r>
            <a:endParaRPr lang="fi-FI" dirty="0" smtClean="0"/>
          </a:p>
          <a:p>
            <a:pPr lvl="2"/>
            <a:r>
              <a:rPr lang="fi-FI" dirty="0" smtClean="0"/>
              <a:t>Third </a:t>
            </a:r>
            <a:r>
              <a:rPr lang="fi-FI" dirty="0" err="1" smtClean="0"/>
              <a:t>level</a:t>
            </a:r>
            <a:endParaRPr lang="fi-FI" dirty="0" smtClean="0"/>
          </a:p>
          <a:p>
            <a:pPr lvl="3"/>
            <a:r>
              <a:rPr lang="fi-FI" dirty="0" err="1" smtClean="0"/>
              <a:t>Fourth</a:t>
            </a:r>
            <a:r>
              <a:rPr lang="fi-FI" dirty="0" smtClean="0"/>
              <a:t> </a:t>
            </a:r>
            <a:r>
              <a:rPr lang="fi-FI" dirty="0" err="1" smtClean="0"/>
              <a:t>level</a:t>
            </a:r>
            <a:endParaRPr lang="fi-FI" dirty="0" smtClean="0"/>
          </a:p>
          <a:p>
            <a:pPr lvl="4"/>
            <a:r>
              <a:rPr lang="fi-FI" dirty="0" err="1" smtClean="0"/>
              <a:t>Fifth</a:t>
            </a:r>
            <a:r>
              <a:rPr lang="fi-FI" dirty="0" smtClean="0"/>
              <a:t> </a:t>
            </a:r>
            <a:r>
              <a:rPr lang="fi-FI" dirty="0" err="1" smtClean="0"/>
              <a:t>level</a:t>
            </a:r>
            <a:endParaRPr lang="en-US" dirty="0"/>
          </a:p>
        </p:txBody>
      </p:sp>
      <p:sp>
        <p:nvSpPr>
          <p:cNvPr id="5" name="Date Placeholder 4"/>
          <p:cNvSpPr>
            <a:spLocks noGrp="1"/>
          </p:cNvSpPr>
          <p:nvPr>
            <p:ph type="dt" sz="half" idx="10"/>
          </p:nvPr>
        </p:nvSpPr>
        <p:spPr/>
        <p:txBody>
          <a:bodyPr/>
          <a:lstStyle/>
          <a:p>
            <a:fld id="{79846740-C866-C440-A4FF-AE125EA21BEA}" type="datetime1">
              <a:rPr lang="fi-FI" smtClean="0"/>
              <a:t>27.9.2016</a:t>
            </a:fld>
            <a:endParaRPr lang="en-US"/>
          </a:p>
        </p:txBody>
      </p:sp>
      <p:sp>
        <p:nvSpPr>
          <p:cNvPr id="6" name="Footer Placeholder 5"/>
          <p:cNvSpPr>
            <a:spLocks noGrp="1"/>
          </p:cNvSpPr>
          <p:nvPr>
            <p:ph type="ftr" sz="quarter" idx="11"/>
          </p:nvPr>
        </p:nvSpPr>
        <p:spPr/>
        <p:txBody>
          <a:bodyPr/>
          <a:lstStyle/>
          <a:p>
            <a:r>
              <a:rPr lang="en-US" dirty="0" smtClean="0"/>
              <a:t>© </a:t>
            </a:r>
            <a:r>
              <a:rPr lang="en-US" dirty="0" err="1" smtClean="0"/>
              <a:t>Arkivverket</a:t>
            </a:r>
            <a:endParaRPr lang="en-US" dirty="0"/>
          </a:p>
        </p:txBody>
      </p:sp>
      <p:sp>
        <p:nvSpPr>
          <p:cNvPr id="7" name="Slide Number Placeholder 6"/>
          <p:cNvSpPr>
            <a:spLocks noGrp="1"/>
          </p:cNvSpPr>
          <p:nvPr>
            <p:ph type="sldNum" sz="quarter" idx="12"/>
          </p:nvPr>
        </p:nvSpPr>
        <p:spPr/>
        <p:txBody>
          <a:bodyPr/>
          <a:lstStyle/>
          <a:p>
            <a:fld id="{5F10857B-FE13-434A-BF63-EAFC18DA1BA0}" type="slidenum">
              <a:rPr lang="en-US" smtClean="0"/>
              <a:t>‹#›</a:t>
            </a:fld>
            <a:endParaRPr lang="en-US"/>
          </a:p>
        </p:txBody>
      </p:sp>
      <p:pic>
        <p:nvPicPr>
          <p:cNvPr id="11" name="Picture 10"/>
          <p:cNvPicPr>
            <a:picLocks noChangeAspect="1"/>
          </p:cNvPicPr>
          <p:nvPr userDrawn="1"/>
        </p:nvPicPr>
        <p:blipFill>
          <a:blip r:embed="rId2"/>
          <a:stretch>
            <a:fillRect/>
          </a:stretch>
        </p:blipFill>
        <p:spPr>
          <a:xfrm>
            <a:off x="0" y="1047747"/>
            <a:ext cx="424296" cy="889001"/>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 y="274638"/>
            <a:ext cx="2032405" cy="523875"/>
          </a:xfrm>
          <a:prstGeom prst="rect">
            <a:avLst/>
          </a:prstGeom>
        </p:spPr>
      </p:pic>
    </p:spTree>
    <p:extLst>
      <p:ext uri="{BB962C8B-B14F-4D97-AF65-F5344CB8AC3E}">
        <p14:creationId xmlns:p14="http://schemas.microsoft.com/office/powerpoint/2010/main" val="8732096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47748"/>
            <a:ext cx="8229600" cy="889001"/>
          </a:xfrm>
        </p:spPr>
        <p:txBody>
          <a:bodyPr/>
          <a:lstStyle>
            <a:lvl1pPr>
              <a:defRPr b="1">
                <a:solidFill>
                  <a:srgbClr val="3A0F2A"/>
                </a:solidFill>
              </a:defRPr>
            </a:lvl1p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r>
              <a:rPr lang="fi-FI" dirty="0" smtClean="0"/>
              <a:t> </a:t>
            </a:r>
            <a:r>
              <a:rPr lang="fi-FI" dirty="0" err="1" smtClean="0"/>
              <a:t>style</a:t>
            </a:r>
            <a:endParaRPr lang="en-US" dirty="0"/>
          </a:p>
        </p:txBody>
      </p:sp>
      <p:sp>
        <p:nvSpPr>
          <p:cNvPr id="3" name="Text Placeholder 2"/>
          <p:cNvSpPr>
            <a:spLocks noGrp="1"/>
          </p:cNvSpPr>
          <p:nvPr>
            <p:ph type="body" idx="1"/>
          </p:nvPr>
        </p:nvSpPr>
        <p:spPr>
          <a:xfrm>
            <a:off x="457200" y="2073277"/>
            <a:ext cx="4040188" cy="484184"/>
          </a:xfrm>
        </p:spPr>
        <p:txBody>
          <a:bodyPr anchor="b"/>
          <a:lstStyle>
            <a:lvl1pPr marL="0" indent="0">
              <a:buNone/>
              <a:defRPr sz="2400" b="1">
                <a:solidFill>
                  <a:srgbClr val="31323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text</a:t>
            </a:r>
            <a:r>
              <a:rPr lang="fi-FI" dirty="0" smtClean="0"/>
              <a:t> </a:t>
            </a:r>
            <a:r>
              <a:rPr lang="fi-FI" dirty="0" err="1" smtClean="0"/>
              <a:t>styles</a:t>
            </a:r>
            <a:endParaRPr lang="fi-FI" dirty="0" smtClean="0"/>
          </a:p>
        </p:txBody>
      </p:sp>
      <p:sp>
        <p:nvSpPr>
          <p:cNvPr id="4" name="Content Placeholder 3"/>
          <p:cNvSpPr>
            <a:spLocks noGrp="1"/>
          </p:cNvSpPr>
          <p:nvPr>
            <p:ph sz="half" idx="2"/>
          </p:nvPr>
        </p:nvSpPr>
        <p:spPr>
          <a:xfrm>
            <a:off x="457200" y="2684464"/>
            <a:ext cx="4040188" cy="3178172"/>
          </a:xfrm>
        </p:spPr>
        <p:txBody>
          <a:bodyPr/>
          <a:lstStyle>
            <a:lvl1pPr>
              <a:defRPr sz="2400">
                <a:solidFill>
                  <a:srgbClr val="313231"/>
                </a:solidFill>
              </a:defRPr>
            </a:lvl1pPr>
            <a:lvl2pPr>
              <a:defRPr sz="2000">
                <a:solidFill>
                  <a:srgbClr val="313231"/>
                </a:solidFill>
              </a:defRPr>
            </a:lvl2pPr>
            <a:lvl3pPr>
              <a:defRPr sz="1800">
                <a:solidFill>
                  <a:srgbClr val="313231"/>
                </a:solidFill>
              </a:defRPr>
            </a:lvl3pPr>
            <a:lvl4pPr>
              <a:defRPr sz="1600">
                <a:solidFill>
                  <a:srgbClr val="313231"/>
                </a:solidFill>
              </a:defRPr>
            </a:lvl4pPr>
            <a:lvl5pPr>
              <a:defRPr sz="1600">
                <a:solidFill>
                  <a:srgbClr val="313231"/>
                </a:solidFill>
              </a:defRPr>
            </a:lvl5pPr>
            <a:lvl6pPr>
              <a:defRPr sz="1600"/>
            </a:lvl6pPr>
            <a:lvl7pPr>
              <a:defRPr sz="1600"/>
            </a:lvl7pPr>
            <a:lvl8pPr>
              <a:defRPr sz="1600"/>
            </a:lvl8pPr>
            <a:lvl9pPr>
              <a:defRPr sz="1600"/>
            </a:lvl9pPr>
          </a:lstStyle>
          <a:p>
            <a:pPr lvl="0"/>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text</a:t>
            </a:r>
            <a:r>
              <a:rPr lang="fi-FI" dirty="0" smtClean="0"/>
              <a:t> </a:t>
            </a:r>
            <a:r>
              <a:rPr lang="fi-FI" dirty="0" err="1" smtClean="0"/>
              <a:t>styles</a:t>
            </a:r>
            <a:endParaRPr lang="fi-FI" dirty="0" smtClean="0"/>
          </a:p>
          <a:p>
            <a:pPr lvl="1"/>
            <a:r>
              <a:rPr lang="fi-FI" dirty="0" smtClean="0"/>
              <a:t>Second </a:t>
            </a:r>
            <a:r>
              <a:rPr lang="fi-FI" dirty="0" err="1" smtClean="0"/>
              <a:t>level</a:t>
            </a:r>
            <a:endParaRPr lang="fi-FI" dirty="0" smtClean="0"/>
          </a:p>
          <a:p>
            <a:pPr lvl="2"/>
            <a:r>
              <a:rPr lang="fi-FI" dirty="0" smtClean="0"/>
              <a:t>Third </a:t>
            </a:r>
            <a:r>
              <a:rPr lang="fi-FI" dirty="0" err="1" smtClean="0"/>
              <a:t>level</a:t>
            </a:r>
            <a:endParaRPr lang="fi-FI" dirty="0" smtClean="0"/>
          </a:p>
          <a:p>
            <a:pPr lvl="3"/>
            <a:r>
              <a:rPr lang="fi-FI" dirty="0" err="1" smtClean="0"/>
              <a:t>Fourth</a:t>
            </a:r>
            <a:r>
              <a:rPr lang="fi-FI" dirty="0" smtClean="0"/>
              <a:t> </a:t>
            </a:r>
            <a:r>
              <a:rPr lang="fi-FI" dirty="0" err="1" smtClean="0"/>
              <a:t>level</a:t>
            </a:r>
            <a:endParaRPr lang="fi-FI" dirty="0" smtClean="0"/>
          </a:p>
          <a:p>
            <a:pPr lvl="4"/>
            <a:r>
              <a:rPr lang="fi-FI" dirty="0" err="1" smtClean="0"/>
              <a:t>Fifth</a:t>
            </a:r>
            <a:r>
              <a:rPr lang="fi-FI" dirty="0" smtClean="0"/>
              <a:t> </a:t>
            </a:r>
            <a:r>
              <a:rPr lang="fi-FI" dirty="0" err="1" smtClean="0"/>
              <a:t>level</a:t>
            </a:r>
            <a:endParaRPr lang="en-US" dirty="0"/>
          </a:p>
        </p:txBody>
      </p:sp>
      <p:sp>
        <p:nvSpPr>
          <p:cNvPr id="5" name="Text Placeholder 4"/>
          <p:cNvSpPr>
            <a:spLocks noGrp="1"/>
          </p:cNvSpPr>
          <p:nvPr>
            <p:ph type="body" sz="quarter" idx="3"/>
          </p:nvPr>
        </p:nvSpPr>
        <p:spPr>
          <a:xfrm>
            <a:off x="4645025" y="2073277"/>
            <a:ext cx="4041775" cy="484184"/>
          </a:xfrm>
        </p:spPr>
        <p:txBody>
          <a:bodyPr anchor="b"/>
          <a:lstStyle>
            <a:lvl1pPr marL="0" indent="0">
              <a:buNone/>
              <a:defRPr sz="2400" b="1">
                <a:solidFill>
                  <a:srgbClr val="31323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text</a:t>
            </a:r>
            <a:r>
              <a:rPr lang="fi-FI" dirty="0" smtClean="0"/>
              <a:t> </a:t>
            </a:r>
            <a:r>
              <a:rPr lang="fi-FI" dirty="0" err="1" smtClean="0"/>
              <a:t>styles</a:t>
            </a:r>
            <a:endParaRPr lang="fi-FI" dirty="0" smtClean="0"/>
          </a:p>
        </p:txBody>
      </p:sp>
      <p:sp>
        <p:nvSpPr>
          <p:cNvPr id="6" name="Content Placeholder 5"/>
          <p:cNvSpPr>
            <a:spLocks noGrp="1"/>
          </p:cNvSpPr>
          <p:nvPr>
            <p:ph sz="quarter" idx="4"/>
          </p:nvPr>
        </p:nvSpPr>
        <p:spPr>
          <a:xfrm>
            <a:off x="4645025" y="2684464"/>
            <a:ext cx="4041775" cy="3178172"/>
          </a:xfrm>
        </p:spPr>
        <p:txBody>
          <a:bodyPr/>
          <a:lstStyle>
            <a:lvl1pPr>
              <a:defRPr sz="2400">
                <a:solidFill>
                  <a:srgbClr val="313231"/>
                </a:solidFill>
              </a:defRPr>
            </a:lvl1pPr>
            <a:lvl2pPr>
              <a:defRPr sz="2000">
                <a:solidFill>
                  <a:srgbClr val="313231"/>
                </a:solidFill>
              </a:defRPr>
            </a:lvl2pPr>
            <a:lvl3pPr>
              <a:defRPr sz="1800">
                <a:solidFill>
                  <a:srgbClr val="313231"/>
                </a:solidFill>
              </a:defRPr>
            </a:lvl3pPr>
            <a:lvl4pPr>
              <a:defRPr sz="1600">
                <a:solidFill>
                  <a:srgbClr val="313231"/>
                </a:solidFill>
              </a:defRPr>
            </a:lvl4pPr>
            <a:lvl5pPr>
              <a:defRPr sz="1600">
                <a:solidFill>
                  <a:srgbClr val="313231"/>
                </a:solidFill>
              </a:defRPr>
            </a:lvl5pPr>
            <a:lvl6pPr>
              <a:defRPr sz="1600"/>
            </a:lvl6pPr>
            <a:lvl7pPr>
              <a:defRPr sz="1600"/>
            </a:lvl7pPr>
            <a:lvl8pPr>
              <a:defRPr sz="1600"/>
            </a:lvl8pPr>
            <a:lvl9pPr>
              <a:defRPr sz="1600"/>
            </a:lvl9pPr>
          </a:lstStyle>
          <a:p>
            <a:pPr lvl="0"/>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text</a:t>
            </a:r>
            <a:r>
              <a:rPr lang="fi-FI" dirty="0" smtClean="0"/>
              <a:t> </a:t>
            </a:r>
            <a:r>
              <a:rPr lang="fi-FI" dirty="0" err="1" smtClean="0"/>
              <a:t>styles</a:t>
            </a:r>
            <a:endParaRPr lang="fi-FI" dirty="0" smtClean="0"/>
          </a:p>
          <a:p>
            <a:pPr lvl="1"/>
            <a:r>
              <a:rPr lang="fi-FI" dirty="0" smtClean="0"/>
              <a:t>Second </a:t>
            </a:r>
            <a:r>
              <a:rPr lang="fi-FI" dirty="0" err="1" smtClean="0"/>
              <a:t>level</a:t>
            </a:r>
            <a:endParaRPr lang="fi-FI" dirty="0" smtClean="0"/>
          </a:p>
          <a:p>
            <a:pPr lvl="2"/>
            <a:r>
              <a:rPr lang="fi-FI" dirty="0" smtClean="0"/>
              <a:t>Third </a:t>
            </a:r>
            <a:r>
              <a:rPr lang="fi-FI" dirty="0" err="1" smtClean="0"/>
              <a:t>level</a:t>
            </a:r>
            <a:endParaRPr lang="fi-FI" dirty="0" smtClean="0"/>
          </a:p>
          <a:p>
            <a:pPr lvl="3"/>
            <a:r>
              <a:rPr lang="fi-FI" dirty="0" err="1" smtClean="0"/>
              <a:t>Fourth</a:t>
            </a:r>
            <a:r>
              <a:rPr lang="fi-FI" dirty="0" smtClean="0"/>
              <a:t> </a:t>
            </a:r>
            <a:r>
              <a:rPr lang="fi-FI" dirty="0" err="1" smtClean="0"/>
              <a:t>level</a:t>
            </a:r>
            <a:endParaRPr lang="fi-FI" dirty="0" smtClean="0"/>
          </a:p>
          <a:p>
            <a:pPr lvl="4"/>
            <a:r>
              <a:rPr lang="fi-FI" dirty="0" err="1" smtClean="0"/>
              <a:t>Fifth</a:t>
            </a:r>
            <a:r>
              <a:rPr lang="fi-FI" dirty="0" smtClean="0"/>
              <a:t> </a:t>
            </a:r>
            <a:r>
              <a:rPr lang="fi-FI" dirty="0" err="1" smtClean="0"/>
              <a:t>level</a:t>
            </a:r>
            <a:endParaRPr lang="en-US" dirty="0"/>
          </a:p>
        </p:txBody>
      </p:sp>
      <p:sp>
        <p:nvSpPr>
          <p:cNvPr id="7" name="Date Placeholder 6"/>
          <p:cNvSpPr>
            <a:spLocks noGrp="1"/>
          </p:cNvSpPr>
          <p:nvPr>
            <p:ph type="dt" sz="half" idx="10"/>
          </p:nvPr>
        </p:nvSpPr>
        <p:spPr/>
        <p:txBody>
          <a:bodyPr/>
          <a:lstStyle/>
          <a:p>
            <a:fld id="{BB37E0CC-ACBB-5F42-81F1-21320E9AA12F}" type="datetime1">
              <a:rPr lang="fi-FI" smtClean="0"/>
              <a:t>27.9.2016</a:t>
            </a:fld>
            <a:endParaRPr lang="en-US"/>
          </a:p>
        </p:txBody>
      </p:sp>
      <p:sp>
        <p:nvSpPr>
          <p:cNvPr id="8" name="Footer Placeholder 7"/>
          <p:cNvSpPr>
            <a:spLocks noGrp="1"/>
          </p:cNvSpPr>
          <p:nvPr>
            <p:ph type="ftr" sz="quarter" idx="11"/>
          </p:nvPr>
        </p:nvSpPr>
        <p:spPr/>
        <p:txBody>
          <a:bodyPr/>
          <a:lstStyle/>
          <a:p>
            <a:r>
              <a:rPr lang="en-US" dirty="0" smtClean="0"/>
              <a:t>© </a:t>
            </a:r>
            <a:r>
              <a:rPr lang="en-US" dirty="0" err="1" smtClean="0"/>
              <a:t>Arkivverket</a:t>
            </a:r>
            <a:endParaRPr lang="en-US" dirty="0"/>
          </a:p>
        </p:txBody>
      </p:sp>
      <p:sp>
        <p:nvSpPr>
          <p:cNvPr id="9" name="Slide Number Placeholder 8"/>
          <p:cNvSpPr>
            <a:spLocks noGrp="1"/>
          </p:cNvSpPr>
          <p:nvPr>
            <p:ph type="sldNum" sz="quarter" idx="12"/>
          </p:nvPr>
        </p:nvSpPr>
        <p:spPr/>
        <p:txBody>
          <a:bodyPr/>
          <a:lstStyle/>
          <a:p>
            <a:fld id="{5F10857B-FE13-434A-BF63-EAFC18DA1BA0}" type="slidenum">
              <a:rPr lang="en-US" smtClean="0"/>
              <a:t>‹#›</a:t>
            </a:fld>
            <a:endParaRPr lang="en-US"/>
          </a:p>
        </p:txBody>
      </p:sp>
      <p:pic>
        <p:nvPicPr>
          <p:cNvPr id="15" name="Picture 14"/>
          <p:cNvPicPr>
            <a:picLocks noChangeAspect="1"/>
          </p:cNvPicPr>
          <p:nvPr userDrawn="1"/>
        </p:nvPicPr>
        <p:blipFill>
          <a:blip r:embed="rId2"/>
          <a:stretch>
            <a:fillRect/>
          </a:stretch>
        </p:blipFill>
        <p:spPr>
          <a:xfrm>
            <a:off x="0" y="1047747"/>
            <a:ext cx="424296" cy="889001"/>
          </a:xfrm>
          <a:prstGeom prst="rect">
            <a:avLst/>
          </a:prstGeom>
        </p:spPr>
      </p:pic>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 y="274638"/>
            <a:ext cx="2032405" cy="523875"/>
          </a:xfrm>
          <a:prstGeom prst="rect">
            <a:avLst/>
          </a:prstGeom>
        </p:spPr>
      </p:pic>
    </p:spTree>
    <p:extLst>
      <p:ext uri="{BB962C8B-B14F-4D97-AF65-F5344CB8AC3E}">
        <p14:creationId xmlns:p14="http://schemas.microsoft.com/office/powerpoint/2010/main" val="32385759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047748"/>
            <a:ext cx="8229600" cy="889001"/>
          </a:xfrm>
        </p:spPr>
        <p:txBody>
          <a:bodyPr/>
          <a:lstStyle>
            <a:lvl1pPr>
              <a:defRPr b="1">
                <a:solidFill>
                  <a:srgbClr val="3A0F2A"/>
                </a:solidFill>
              </a:defRPr>
            </a:lvl1p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r>
              <a:rPr lang="fi-FI" dirty="0" smtClean="0"/>
              <a:t> </a:t>
            </a:r>
            <a:r>
              <a:rPr lang="fi-FI" dirty="0" err="1" smtClean="0"/>
              <a:t>style</a:t>
            </a:r>
            <a:endParaRPr lang="en-US" dirty="0"/>
          </a:p>
        </p:txBody>
      </p:sp>
      <p:sp>
        <p:nvSpPr>
          <p:cNvPr id="3" name="Date Placeholder 2"/>
          <p:cNvSpPr>
            <a:spLocks noGrp="1"/>
          </p:cNvSpPr>
          <p:nvPr>
            <p:ph type="dt" sz="half" idx="10"/>
          </p:nvPr>
        </p:nvSpPr>
        <p:spPr/>
        <p:txBody>
          <a:bodyPr/>
          <a:lstStyle/>
          <a:p>
            <a:fld id="{B6A00E6D-8F54-D14A-90FF-B773EE3B61E0}" type="datetime1">
              <a:rPr lang="fi-FI" smtClean="0"/>
              <a:t>27.9.2016</a:t>
            </a:fld>
            <a:endParaRPr lang="en-US"/>
          </a:p>
        </p:txBody>
      </p:sp>
      <p:sp>
        <p:nvSpPr>
          <p:cNvPr id="4" name="Footer Placeholder 3"/>
          <p:cNvSpPr>
            <a:spLocks noGrp="1"/>
          </p:cNvSpPr>
          <p:nvPr>
            <p:ph type="ftr" sz="quarter" idx="11"/>
          </p:nvPr>
        </p:nvSpPr>
        <p:spPr/>
        <p:txBody>
          <a:bodyPr/>
          <a:lstStyle/>
          <a:p>
            <a:r>
              <a:rPr lang="en-US" dirty="0" smtClean="0"/>
              <a:t>© </a:t>
            </a:r>
            <a:r>
              <a:rPr lang="en-US" dirty="0" err="1" smtClean="0"/>
              <a:t>Arkivverket</a:t>
            </a:r>
            <a:endParaRPr lang="en-US" dirty="0"/>
          </a:p>
        </p:txBody>
      </p:sp>
      <p:sp>
        <p:nvSpPr>
          <p:cNvPr id="5" name="Slide Number Placeholder 4"/>
          <p:cNvSpPr>
            <a:spLocks noGrp="1"/>
          </p:cNvSpPr>
          <p:nvPr>
            <p:ph type="sldNum" sz="quarter" idx="12"/>
          </p:nvPr>
        </p:nvSpPr>
        <p:spPr/>
        <p:txBody>
          <a:bodyPr/>
          <a:lstStyle/>
          <a:p>
            <a:fld id="{5F10857B-FE13-434A-BF63-EAFC18DA1BA0}" type="slidenum">
              <a:rPr lang="en-US" smtClean="0"/>
              <a:t>‹#›</a:t>
            </a:fld>
            <a:endParaRPr lang="en-US"/>
          </a:p>
        </p:txBody>
      </p:sp>
      <p:pic>
        <p:nvPicPr>
          <p:cNvPr id="7" name="Picture 6"/>
          <p:cNvPicPr>
            <a:picLocks noChangeAspect="1"/>
          </p:cNvPicPr>
          <p:nvPr userDrawn="1"/>
        </p:nvPicPr>
        <p:blipFill>
          <a:blip r:embed="rId2"/>
          <a:stretch>
            <a:fillRect/>
          </a:stretch>
        </p:blipFill>
        <p:spPr>
          <a:xfrm>
            <a:off x="0" y="1047747"/>
            <a:ext cx="424296" cy="889001"/>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 y="274638"/>
            <a:ext cx="2032405" cy="523875"/>
          </a:xfrm>
          <a:prstGeom prst="rect">
            <a:avLst/>
          </a:prstGeom>
        </p:spPr>
      </p:pic>
    </p:spTree>
    <p:extLst>
      <p:ext uri="{BB962C8B-B14F-4D97-AF65-F5344CB8AC3E}">
        <p14:creationId xmlns:p14="http://schemas.microsoft.com/office/powerpoint/2010/main" val="3746897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12D09D-7085-FE43-B0AD-383E75F25521}" type="datetime1">
              <a:rPr lang="fi-FI" smtClean="0"/>
              <a:t>27.9.2016</a:t>
            </a:fld>
            <a:endParaRPr lang="en-US"/>
          </a:p>
        </p:txBody>
      </p:sp>
      <p:sp>
        <p:nvSpPr>
          <p:cNvPr id="3" name="Footer Placeholder 2"/>
          <p:cNvSpPr>
            <a:spLocks noGrp="1"/>
          </p:cNvSpPr>
          <p:nvPr>
            <p:ph type="ftr" sz="quarter" idx="11"/>
          </p:nvPr>
        </p:nvSpPr>
        <p:spPr/>
        <p:txBody>
          <a:bodyPr/>
          <a:lstStyle/>
          <a:p>
            <a:r>
              <a:rPr lang="en-US" dirty="0" smtClean="0"/>
              <a:t>© </a:t>
            </a:r>
            <a:r>
              <a:rPr lang="en-US" dirty="0" err="1" smtClean="0"/>
              <a:t>Arkivverket</a:t>
            </a:r>
            <a:endParaRPr lang="en-US" dirty="0"/>
          </a:p>
        </p:txBody>
      </p:sp>
      <p:sp>
        <p:nvSpPr>
          <p:cNvPr id="4" name="Slide Number Placeholder 3"/>
          <p:cNvSpPr>
            <a:spLocks noGrp="1"/>
          </p:cNvSpPr>
          <p:nvPr>
            <p:ph type="sldNum" sz="quarter" idx="12"/>
          </p:nvPr>
        </p:nvSpPr>
        <p:spPr/>
        <p:txBody>
          <a:bodyPr/>
          <a:lstStyle/>
          <a:p>
            <a:fld id="{5F10857B-FE13-434A-BF63-EAFC18DA1BA0}" type="slidenum">
              <a:rPr lang="en-US" smtClean="0"/>
              <a:t>‹#›</a:t>
            </a:fld>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274638"/>
            <a:ext cx="2032405" cy="523875"/>
          </a:xfrm>
          <a:prstGeom prst="rect">
            <a:avLst/>
          </a:prstGeom>
        </p:spPr>
      </p:pic>
    </p:spTree>
    <p:extLst>
      <p:ext uri="{BB962C8B-B14F-4D97-AF65-F5344CB8AC3E}">
        <p14:creationId xmlns:p14="http://schemas.microsoft.com/office/powerpoint/2010/main" val="3921868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435100"/>
            <a:ext cx="3008313" cy="1162050"/>
          </a:xfrm>
        </p:spPr>
        <p:txBody>
          <a:bodyPr anchor="b"/>
          <a:lstStyle>
            <a:lvl1pPr algn="l">
              <a:defRPr sz="2000" b="1">
                <a:solidFill>
                  <a:srgbClr val="313231"/>
                </a:solidFill>
              </a:defRPr>
            </a:lvl1p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r>
              <a:rPr lang="fi-FI" dirty="0" smtClean="0"/>
              <a:t> </a:t>
            </a:r>
            <a:r>
              <a:rPr lang="fi-FI" dirty="0" err="1" smtClean="0"/>
              <a:t>style</a:t>
            </a:r>
            <a:endParaRPr lang="en-US" dirty="0"/>
          </a:p>
        </p:txBody>
      </p:sp>
      <p:sp>
        <p:nvSpPr>
          <p:cNvPr id="3" name="Content Placeholder 2"/>
          <p:cNvSpPr>
            <a:spLocks noGrp="1"/>
          </p:cNvSpPr>
          <p:nvPr>
            <p:ph idx="1"/>
          </p:nvPr>
        </p:nvSpPr>
        <p:spPr>
          <a:xfrm>
            <a:off x="3600450" y="1435100"/>
            <a:ext cx="5086349" cy="4430713"/>
          </a:xfrm>
        </p:spPr>
        <p:txBody>
          <a:bodyPr/>
          <a:lstStyle>
            <a:lvl1pPr>
              <a:defRPr sz="3200">
                <a:solidFill>
                  <a:srgbClr val="313231"/>
                </a:solidFill>
              </a:defRPr>
            </a:lvl1pPr>
            <a:lvl2pPr>
              <a:defRPr sz="2800">
                <a:solidFill>
                  <a:srgbClr val="313231"/>
                </a:solidFill>
              </a:defRPr>
            </a:lvl2pPr>
            <a:lvl3pPr>
              <a:defRPr sz="2400">
                <a:solidFill>
                  <a:srgbClr val="313231"/>
                </a:solidFill>
              </a:defRPr>
            </a:lvl3pPr>
            <a:lvl4pPr>
              <a:defRPr sz="2000">
                <a:solidFill>
                  <a:srgbClr val="313231"/>
                </a:solidFill>
              </a:defRPr>
            </a:lvl4pPr>
            <a:lvl5pPr>
              <a:defRPr sz="2000">
                <a:solidFill>
                  <a:srgbClr val="313231"/>
                </a:solidFill>
              </a:defRPr>
            </a:lvl5pPr>
            <a:lvl6pPr>
              <a:defRPr sz="2000"/>
            </a:lvl6pPr>
            <a:lvl7pPr>
              <a:defRPr sz="2000"/>
            </a:lvl7pPr>
            <a:lvl8pPr>
              <a:defRPr sz="2000"/>
            </a:lvl8pPr>
            <a:lvl9pPr>
              <a:defRPr sz="2000"/>
            </a:lvl9pPr>
          </a:lstStyle>
          <a:p>
            <a:pPr lvl="0"/>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text</a:t>
            </a:r>
            <a:r>
              <a:rPr lang="fi-FI" dirty="0" smtClean="0"/>
              <a:t> </a:t>
            </a:r>
            <a:r>
              <a:rPr lang="fi-FI" dirty="0" err="1" smtClean="0"/>
              <a:t>styles</a:t>
            </a:r>
            <a:endParaRPr lang="fi-FI" dirty="0" smtClean="0"/>
          </a:p>
          <a:p>
            <a:pPr lvl="1"/>
            <a:r>
              <a:rPr lang="fi-FI" dirty="0" smtClean="0"/>
              <a:t>Second </a:t>
            </a:r>
            <a:r>
              <a:rPr lang="fi-FI" dirty="0" err="1" smtClean="0"/>
              <a:t>level</a:t>
            </a:r>
            <a:endParaRPr lang="fi-FI" dirty="0" smtClean="0"/>
          </a:p>
          <a:p>
            <a:pPr lvl="2"/>
            <a:r>
              <a:rPr lang="fi-FI" dirty="0" smtClean="0"/>
              <a:t>Third </a:t>
            </a:r>
            <a:r>
              <a:rPr lang="fi-FI" dirty="0" err="1" smtClean="0"/>
              <a:t>level</a:t>
            </a:r>
            <a:endParaRPr lang="fi-FI" dirty="0" smtClean="0"/>
          </a:p>
          <a:p>
            <a:pPr lvl="3"/>
            <a:r>
              <a:rPr lang="fi-FI" dirty="0" err="1" smtClean="0"/>
              <a:t>Fourth</a:t>
            </a:r>
            <a:r>
              <a:rPr lang="fi-FI" dirty="0" smtClean="0"/>
              <a:t> </a:t>
            </a:r>
            <a:r>
              <a:rPr lang="fi-FI" dirty="0" err="1" smtClean="0"/>
              <a:t>level</a:t>
            </a:r>
            <a:endParaRPr lang="fi-FI" dirty="0" smtClean="0"/>
          </a:p>
          <a:p>
            <a:pPr lvl="4"/>
            <a:r>
              <a:rPr lang="fi-FI" dirty="0" err="1" smtClean="0"/>
              <a:t>Fifth</a:t>
            </a:r>
            <a:r>
              <a:rPr lang="fi-FI" dirty="0" smtClean="0"/>
              <a:t> </a:t>
            </a:r>
            <a:r>
              <a:rPr lang="fi-FI" dirty="0" err="1" smtClean="0"/>
              <a:t>level</a:t>
            </a:r>
            <a:endParaRPr lang="en-US" dirty="0"/>
          </a:p>
        </p:txBody>
      </p:sp>
      <p:sp>
        <p:nvSpPr>
          <p:cNvPr id="4" name="Text Placeholder 3"/>
          <p:cNvSpPr>
            <a:spLocks noGrp="1"/>
          </p:cNvSpPr>
          <p:nvPr>
            <p:ph type="body" sz="half" idx="2"/>
          </p:nvPr>
        </p:nvSpPr>
        <p:spPr>
          <a:xfrm>
            <a:off x="457200" y="2724152"/>
            <a:ext cx="3008313" cy="3141660"/>
          </a:xfrm>
        </p:spPr>
        <p:txBody>
          <a:bodyPr/>
          <a:lstStyle>
            <a:lvl1pPr marL="0" indent="0">
              <a:buNone/>
              <a:defRPr sz="1400">
                <a:solidFill>
                  <a:srgbClr val="31323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text</a:t>
            </a:r>
            <a:r>
              <a:rPr lang="fi-FI" dirty="0" smtClean="0"/>
              <a:t> </a:t>
            </a:r>
            <a:r>
              <a:rPr lang="fi-FI" dirty="0" err="1" smtClean="0"/>
              <a:t>styles</a:t>
            </a:r>
            <a:endParaRPr lang="fi-FI" dirty="0" smtClean="0"/>
          </a:p>
        </p:txBody>
      </p:sp>
      <p:sp>
        <p:nvSpPr>
          <p:cNvPr id="5" name="Date Placeholder 4"/>
          <p:cNvSpPr>
            <a:spLocks noGrp="1"/>
          </p:cNvSpPr>
          <p:nvPr>
            <p:ph type="dt" sz="half" idx="10"/>
          </p:nvPr>
        </p:nvSpPr>
        <p:spPr/>
        <p:txBody>
          <a:bodyPr/>
          <a:lstStyle/>
          <a:p>
            <a:fld id="{FF03E3ED-1E3B-E14D-8AA3-4AA7FE42D83F}" type="datetime1">
              <a:rPr lang="fi-FI" smtClean="0"/>
              <a:t>27.9.2016</a:t>
            </a:fld>
            <a:endParaRPr lang="en-US"/>
          </a:p>
        </p:txBody>
      </p:sp>
      <p:sp>
        <p:nvSpPr>
          <p:cNvPr id="6" name="Footer Placeholder 5"/>
          <p:cNvSpPr>
            <a:spLocks noGrp="1"/>
          </p:cNvSpPr>
          <p:nvPr>
            <p:ph type="ftr" sz="quarter" idx="11"/>
          </p:nvPr>
        </p:nvSpPr>
        <p:spPr/>
        <p:txBody>
          <a:bodyPr/>
          <a:lstStyle/>
          <a:p>
            <a:r>
              <a:rPr lang="en-US" smtClean="0"/>
              <a:t>© Arkistolaitos </a:t>
            </a:r>
            <a:endParaRPr lang="en-US"/>
          </a:p>
        </p:txBody>
      </p:sp>
      <p:sp>
        <p:nvSpPr>
          <p:cNvPr id="7" name="Slide Number Placeholder 6"/>
          <p:cNvSpPr>
            <a:spLocks noGrp="1"/>
          </p:cNvSpPr>
          <p:nvPr>
            <p:ph type="sldNum" sz="quarter" idx="12"/>
          </p:nvPr>
        </p:nvSpPr>
        <p:spPr/>
        <p:txBody>
          <a:bodyPr/>
          <a:lstStyle/>
          <a:p>
            <a:fld id="{5F10857B-FE13-434A-BF63-EAFC18DA1BA0}" type="slidenum">
              <a:rPr lang="en-US" smtClean="0"/>
              <a:t>‹#›</a:t>
            </a:fld>
            <a:endParaRPr lang="en-US"/>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274638"/>
            <a:ext cx="2032405" cy="523875"/>
          </a:xfrm>
          <a:prstGeom prst="rect">
            <a:avLst/>
          </a:prstGeom>
        </p:spPr>
      </p:pic>
    </p:spTree>
    <p:extLst>
      <p:ext uri="{BB962C8B-B14F-4D97-AF65-F5344CB8AC3E}">
        <p14:creationId xmlns:p14="http://schemas.microsoft.com/office/powerpoint/2010/main" val="31706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047747"/>
            <a:ext cx="8229600" cy="889001"/>
          </a:xfrm>
          <a:prstGeom prst="rect">
            <a:avLst/>
          </a:prstGeom>
        </p:spPr>
        <p:txBody>
          <a:bodyPr vert="horz" lIns="91440" tIns="45720" rIns="91440" bIns="45720" rtlCol="0" anchor="ctr">
            <a:normAutofit/>
          </a:body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r>
              <a:rPr lang="fi-FI" dirty="0" smtClean="0"/>
              <a:t> </a:t>
            </a:r>
            <a:r>
              <a:rPr lang="fi-FI" dirty="0" err="1" smtClean="0"/>
              <a:t>style</a:t>
            </a:r>
            <a:endParaRPr lang="en-US" dirty="0"/>
          </a:p>
        </p:txBody>
      </p:sp>
      <p:sp>
        <p:nvSpPr>
          <p:cNvPr id="3" name="Text Placeholder 2"/>
          <p:cNvSpPr>
            <a:spLocks noGrp="1"/>
          </p:cNvSpPr>
          <p:nvPr>
            <p:ph type="body" idx="1"/>
          </p:nvPr>
        </p:nvSpPr>
        <p:spPr>
          <a:xfrm>
            <a:off x="457200" y="2063750"/>
            <a:ext cx="8229600" cy="3798885"/>
          </a:xfrm>
          <a:prstGeom prst="rect">
            <a:avLst/>
          </a:prstGeom>
        </p:spPr>
        <p:txBody>
          <a:bodyPr vert="horz" lIns="91440" tIns="45720" rIns="91440" bIns="45720" rtlCol="0">
            <a:normAutofit/>
          </a:bodyPr>
          <a:lstStyle/>
          <a:p>
            <a:pPr lvl="0"/>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text</a:t>
            </a:r>
            <a:r>
              <a:rPr lang="fi-FI" dirty="0" smtClean="0"/>
              <a:t> </a:t>
            </a:r>
            <a:r>
              <a:rPr lang="fi-FI" dirty="0" err="1" smtClean="0"/>
              <a:t>styles</a:t>
            </a:r>
            <a:endParaRPr lang="fi-FI" dirty="0" smtClean="0"/>
          </a:p>
          <a:p>
            <a:pPr lvl="1"/>
            <a:r>
              <a:rPr lang="fi-FI" dirty="0" smtClean="0"/>
              <a:t>Second </a:t>
            </a:r>
            <a:r>
              <a:rPr lang="fi-FI" dirty="0" err="1" smtClean="0"/>
              <a:t>level</a:t>
            </a:r>
            <a:endParaRPr lang="fi-FI" dirty="0" smtClean="0"/>
          </a:p>
          <a:p>
            <a:pPr lvl="2"/>
            <a:r>
              <a:rPr lang="fi-FI" dirty="0" smtClean="0"/>
              <a:t>Third </a:t>
            </a:r>
            <a:r>
              <a:rPr lang="fi-FI" dirty="0" err="1" smtClean="0"/>
              <a:t>level</a:t>
            </a:r>
            <a:endParaRPr lang="fi-FI" dirty="0" smtClean="0"/>
          </a:p>
          <a:p>
            <a:pPr lvl="3"/>
            <a:r>
              <a:rPr lang="fi-FI" dirty="0" err="1" smtClean="0"/>
              <a:t>Fourth</a:t>
            </a:r>
            <a:r>
              <a:rPr lang="fi-FI" dirty="0" smtClean="0"/>
              <a:t> </a:t>
            </a:r>
            <a:r>
              <a:rPr lang="fi-FI" dirty="0" err="1" smtClean="0"/>
              <a:t>level</a:t>
            </a:r>
            <a:endParaRPr lang="fi-FI" dirty="0" smtClean="0"/>
          </a:p>
          <a:p>
            <a:pPr lvl="4"/>
            <a:r>
              <a:rPr lang="fi-FI" dirty="0" err="1" smtClean="0"/>
              <a:t>Fifth</a:t>
            </a:r>
            <a:r>
              <a:rPr lang="fi-FI" dirty="0" smtClean="0"/>
              <a:t> </a:t>
            </a:r>
            <a:r>
              <a:rPr lang="fi-FI" dirty="0" err="1" smtClean="0"/>
              <a:t>level</a:t>
            </a:r>
            <a:endParaRPr lang="en-US" dirty="0"/>
          </a:p>
        </p:txBody>
      </p:sp>
      <p:sp>
        <p:nvSpPr>
          <p:cNvPr id="4" name="Date Placeholder 3"/>
          <p:cNvSpPr>
            <a:spLocks noGrp="1"/>
          </p:cNvSpPr>
          <p:nvPr>
            <p:ph type="dt" sz="half" idx="2"/>
          </p:nvPr>
        </p:nvSpPr>
        <p:spPr>
          <a:xfrm>
            <a:off x="457200" y="5989637"/>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D66CB9-07C7-1341-8FF5-01D580516FBE}" type="datetime1">
              <a:rPr lang="fi-FI" smtClean="0"/>
              <a:t>27.9.2016</a:t>
            </a:fld>
            <a:endParaRPr lang="en-US" dirty="0"/>
          </a:p>
        </p:txBody>
      </p:sp>
      <p:sp>
        <p:nvSpPr>
          <p:cNvPr id="5" name="Footer Placeholder 4"/>
          <p:cNvSpPr>
            <a:spLocks noGrp="1"/>
          </p:cNvSpPr>
          <p:nvPr>
            <p:ph type="ftr" sz="quarter" idx="3"/>
          </p:nvPr>
        </p:nvSpPr>
        <p:spPr>
          <a:xfrm>
            <a:off x="3124200" y="5989637"/>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 </a:t>
            </a:r>
            <a:r>
              <a:rPr lang="en-US" dirty="0" err="1" smtClean="0"/>
              <a:t>Arkivverket</a:t>
            </a:r>
            <a:endParaRPr lang="en-US" dirty="0"/>
          </a:p>
        </p:txBody>
      </p:sp>
      <p:sp>
        <p:nvSpPr>
          <p:cNvPr id="6" name="Slide Number Placeholder 5"/>
          <p:cNvSpPr>
            <a:spLocks noGrp="1"/>
          </p:cNvSpPr>
          <p:nvPr>
            <p:ph type="sldNum" sz="quarter" idx="4"/>
          </p:nvPr>
        </p:nvSpPr>
        <p:spPr>
          <a:xfrm>
            <a:off x="6553200" y="5989637"/>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10857B-FE13-434A-BF63-EAFC18DA1BA0}" type="slidenum">
              <a:rPr lang="en-US" smtClean="0"/>
              <a:t>‹#›</a:t>
            </a:fld>
            <a:endParaRPr lang="en-US" dirty="0"/>
          </a:p>
        </p:txBody>
      </p:sp>
    </p:spTree>
    <p:extLst>
      <p:ext uri="{BB962C8B-B14F-4D97-AF65-F5344CB8AC3E}">
        <p14:creationId xmlns:p14="http://schemas.microsoft.com/office/powerpoint/2010/main" val="1963468315"/>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p:txStyles>
    <p:titleStyle>
      <a:lvl1pPr algn="ctr" defTabSz="457200" rtl="0" eaLnBrk="1" latinLnBrk="0" hangingPunct="1">
        <a:spcBef>
          <a:spcPct val="0"/>
        </a:spcBef>
        <a:buNone/>
        <a:defRPr sz="4400" b="1" i="0" kern="1200">
          <a:solidFill>
            <a:srgbClr val="3A0F2A"/>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rgbClr val="31323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31323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31323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31323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31323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 Id="rId5" Type="http://schemas.openxmlformats.org/officeDocument/2006/relationships/image" Target="../media/image8.jpeg"/><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8.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8.xml"/><Relationship Id="rId5" Type="http://schemas.openxmlformats.org/officeDocument/2006/relationships/image" Target="../media/image17.jpeg"/><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hyperlink" Target="http://www.naa.gov.au/about-us/organisation/accountability/operations-and-preservation/records-disposal-in-archives-custody-following-digitisation-policy.aspx"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DD743633-3911-644A-B835-6DBDFD78A4E2}" type="datetime1">
              <a:rPr lang="fi-FI" smtClean="0"/>
              <a:t>27.9.2016</a:t>
            </a:fld>
            <a:endParaRPr lang="en-US" dirty="0"/>
          </a:p>
        </p:txBody>
      </p:sp>
      <p:sp>
        <p:nvSpPr>
          <p:cNvPr id="3" name="Alatunnisteen paikkamerkki 2"/>
          <p:cNvSpPr>
            <a:spLocks noGrp="1"/>
          </p:cNvSpPr>
          <p:nvPr>
            <p:ph type="ftr" sz="quarter" idx="11"/>
          </p:nvPr>
        </p:nvSpPr>
        <p:spPr/>
        <p:txBody>
          <a:bodyPr/>
          <a:lstStyle/>
          <a:p>
            <a:r>
              <a:rPr lang="en-US" smtClean="0"/>
              <a:t>© Arkivverket</a:t>
            </a:r>
            <a:endParaRPr lang="en-US" dirty="0"/>
          </a:p>
        </p:txBody>
      </p:sp>
      <p:sp>
        <p:nvSpPr>
          <p:cNvPr id="4" name="Dian numeron paikkamerkki 3"/>
          <p:cNvSpPr>
            <a:spLocks noGrp="1"/>
          </p:cNvSpPr>
          <p:nvPr>
            <p:ph type="sldNum" sz="quarter" idx="12"/>
          </p:nvPr>
        </p:nvSpPr>
        <p:spPr/>
        <p:txBody>
          <a:bodyPr/>
          <a:lstStyle/>
          <a:p>
            <a:fld id="{5F10857B-FE13-434A-BF63-EAFC18DA1BA0}" type="slidenum">
              <a:rPr lang="en-US" smtClean="0"/>
              <a:t>1</a:t>
            </a:fld>
            <a:endParaRPr lang="en-US" dirty="0"/>
          </a:p>
        </p:txBody>
      </p:sp>
      <p:sp>
        <p:nvSpPr>
          <p:cNvPr id="5" name="Otsikko 4"/>
          <p:cNvSpPr>
            <a:spLocks noGrp="1"/>
          </p:cNvSpPr>
          <p:nvPr>
            <p:ph type="ctrTitle"/>
          </p:nvPr>
        </p:nvSpPr>
        <p:spPr/>
        <p:txBody>
          <a:bodyPr/>
          <a:lstStyle/>
          <a:p>
            <a:pPr lvl="2" algn="ctr" defTabSz="457200" rtl="0">
              <a:spcBef>
                <a:spcPct val="0"/>
              </a:spcBef>
            </a:pPr>
            <a:r>
              <a:rPr lang="is-IS" sz="3600" i="1" dirty="0"/>
              <a:t>Veksamhetspolicy för bevaring efter digitalisering</a:t>
            </a:r>
            <a:r>
              <a:rPr lang="fi-FI" dirty="0"/>
              <a:t/>
            </a:r>
            <a:br>
              <a:rPr lang="fi-FI" dirty="0"/>
            </a:br>
            <a:endParaRPr lang="fi-FI" dirty="0"/>
          </a:p>
        </p:txBody>
      </p:sp>
      <p:sp>
        <p:nvSpPr>
          <p:cNvPr id="6" name="Alaotsikko 5"/>
          <p:cNvSpPr>
            <a:spLocks noGrp="1"/>
          </p:cNvSpPr>
          <p:nvPr>
            <p:ph type="subTitle" idx="1"/>
          </p:nvPr>
        </p:nvSpPr>
        <p:spPr/>
        <p:txBody>
          <a:bodyPr/>
          <a:lstStyle/>
          <a:p>
            <a:r>
              <a:rPr lang="fi-FI" dirty="0" err="1" smtClean="0"/>
              <a:t>István</a:t>
            </a:r>
            <a:r>
              <a:rPr lang="fi-FI" dirty="0" smtClean="0"/>
              <a:t> Kecskeméti</a:t>
            </a:r>
          </a:p>
          <a:p>
            <a:r>
              <a:rPr lang="fi-FI" dirty="0" smtClean="0"/>
              <a:t>FD</a:t>
            </a:r>
          </a:p>
          <a:p>
            <a:r>
              <a:rPr lang="fi-FI" dirty="0" err="1" smtClean="0"/>
              <a:t>Enhetschef</a:t>
            </a:r>
            <a:r>
              <a:rPr lang="fi-FI" dirty="0" smtClean="0"/>
              <a:t>, </a:t>
            </a:r>
            <a:r>
              <a:rPr lang="fi-FI" dirty="0" err="1" smtClean="0"/>
              <a:t>tf</a:t>
            </a:r>
            <a:r>
              <a:rPr lang="fi-FI" dirty="0" smtClean="0"/>
              <a:t>. </a:t>
            </a:r>
            <a:r>
              <a:rPr lang="fi-FI" dirty="0" err="1" smtClean="0"/>
              <a:t>arkivråd</a:t>
            </a:r>
            <a:endParaRPr lang="fi-FI" dirty="0"/>
          </a:p>
        </p:txBody>
      </p:sp>
    </p:spTree>
    <p:extLst>
      <p:ext uri="{BB962C8B-B14F-4D97-AF65-F5344CB8AC3E}">
        <p14:creationId xmlns:p14="http://schemas.microsoft.com/office/powerpoint/2010/main" val="8434783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ruutu 1"/>
          <p:cNvSpPr txBox="1"/>
          <p:nvPr/>
        </p:nvSpPr>
        <p:spPr>
          <a:xfrm>
            <a:off x="186870" y="957942"/>
            <a:ext cx="8766629" cy="1077218"/>
          </a:xfrm>
          <a:prstGeom prst="rect">
            <a:avLst/>
          </a:prstGeom>
          <a:noFill/>
        </p:spPr>
        <p:txBody>
          <a:bodyPr wrap="square" rtlCol="0">
            <a:spAutoFit/>
          </a:bodyPr>
          <a:lstStyle/>
          <a:p>
            <a:r>
              <a:rPr lang="fi-FI" sz="3200" b="1" dirty="0" smtClean="0">
                <a:latin typeface="Arial" panose="020B0604020202020204" pitchFamily="34" charset="0"/>
                <a:cs typeface="Arial" panose="020B0604020202020204" pitchFamily="34" charset="0"/>
              </a:rPr>
              <a:t>2. </a:t>
            </a:r>
            <a:r>
              <a:rPr lang="fi-FI" sz="3200" b="1" dirty="0" err="1" smtClean="0">
                <a:latin typeface="Arial" panose="020B0604020202020204" pitchFamily="34" charset="0"/>
                <a:cs typeface="Arial" panose="020B0604020202020204" pitchFamily="34" charset="0"/>
              </a:rPr>
              <a:t>Utredning</a:t>
            </a:r>
            <a:r>
              <a:rPr lang="fi-FI" sz="3200" b="1" dirty="0" smtClean="0">
                <a:latin typeface="Arial" panose="020B0604020202020204" pitchFamily="34" charset="0"/>
                <a:cs typeface="Arial" panose="020B0604020202020204" pitchFamily="34" charset="0"/>
              </a:rPr>
              <a:t> </a:t>
            </a:r>
            <a:r>
              <a:rPr lang="fi-FI" sz="3200" b="1" dirty="0" err="1">
                <a:latin typeface="Arial" panose="020B0604020202020204" pitchFamily="34" charset="0"/>
                <a:cs typeface="Arial" panose="020B0604020202020204" pitchFamily="34" charset="0"/>
              </a:rPr>
              <a:t>om</a:t>
            </a:r>
            <a:r>
              <a:rPr lang="fi-FI" sz="3200" b="1" dirty="0">
                <a:latin typeface="Arial" panose="020B0604020202020204" pitchFamily="34" charset="0"/>
                <a:cs typeface="Arial" panose="020B0604020202020204" pitchFamily="34" charset="0"/>
              </a:rPr>
              <a:t> </a:t>
            </a:r>
            <a:r>
              <a:rPr lang="fi-FI" sz="3200" b="1" dirty="0" smtClean="0">
                <a:latin typeface="Arial" panose="020B0604020202020204" pitchFamily="34" charset="0"/>
                <a:cs typeface="Arial" panose="020B0604020202020204" pitchFamily="34" charset="0"/>
              </a:rPr>
              <a:t>40 </a:t>
            </a:r>
            <a:r>
              <a:rPr lang="fi-FI" sz="3200" b="1" dirty="0" err="1">
                <a:latin typeface="Arial" panose="020B0604020202020204" pitchFamily="34" charset="0"/>
                <a:cs typeface="Arial" panose="020B0604020202020204" pitchFamily="34" charset="0"/>
              </a:rPr>
              <a:t>år</a:t>
            </a:r>
            <a:r>
              <a:rPr lang="fi-FI" sz="3200" b="1" dirty="0">
                <a:latin typeface="Arial" panose="020B0604020202020204" pitchFamily="34" charset="0"/>
                <a:cs typeface="Arial" panose="020B0604020202020204" pitchFamily="34" charset="0"/>
              </a:rPr>
              <a:t> </a:t>
            </a:r>
            <a:r>
              <a:rPr lang="fi-FI" sz="3200" b="1" dirty="0" err="1" smtClean="0">
                <a:latin typeface="Arial" panose="020B0604020202020204" pitchFamily="34" charset="0"/>
                <a:cs typeface="Arial" panose="020B0604020202020204" pitchFamily="34" charset="0"/>
              </a:rPr>
              <a:t>yngre</a:t>
            </a:r>
            <a:r>
              <a:rPr lang="fi-FI" sz="3200" b="1" dirty="0" smtClean="0">
                <a:latin typeface="Arial" panose="020B0604020202020204" pitchFamily="34" charset="0"/>
                <a:cs typeface="Arial" panose="020B0604020202020204" pitchFamily="34" charset="0"/>
              </a:rPr>
              <a:t> </a:t>
            </a:r>
            <a:r>
              <a:rPr lang="fi-FI" sz="3200" b="1" dirty="0" err="1" smtClean="0">
                <a:latin typeface="Arial" panose="020B0604020202020204" pitchFamily="34" charset="0"/>
                <a:cs typeface="Arial" panose="020B0604020202020204" pitchFamily="34" charset="0"/>
              </a:rPr>
              <a:t>handlingar</a:t>
            </a:r>
            <a:r>
              <a:rPr lang="fi-FI" sz="3200" b="1" dirty="0" smtClean="0">
                <a:latin typeface="Arial" panose="020B0604020202020204" pitchFamily="34" charset="0"/>
                <a:cs typeface="Arial" panose="020B0604020202020204" pitchFamily="34" charset="0"/>
              </a:rPr>
              <a:t> </a:t>
            </a:r>
            <a:r>
              <a:rPr lang="fi-FI" sz="3200" b="1" dirty="0" err="1" smtClean="0">
                <a:latin typeface="Arial" panose="020B0604020202020204" pitchFamily="34" charset="0"/>
                <a:cs typeface="Arial" panose="020B0604020202020204" pitchFamily="34" charset="0"/>
              </a:rPr>
              <a:t>inom</a:t>
            </a:r>
            <a:r>
              <a:rPr lang="fi-FI" sz="3200" b="1" dirty="0" smtClean="0">
                <a:latin typeface="Arial" panose="020B0604020202020204" pitchFamily="34" charset="0"/>
                <a:cs typeface="Arial" panose="020B0604020202020204" pitchFamily="34" charset="0"/>
              </a:rPr>
              <a:t> </a:t>
            </a:r>
            <a:r>
              <a:rPr lang="fi-FI" sz="3200" b="1" dirty="0" err="1" smtClean="0">
                <a:latin typeface="Arial" panose="020B0604020202020204" pitchFamily="34" charset="0"/>
                <a:cs typeface="Arial" panose="020B0604020202020204" pitchFamily="34" charset="0"/>
              </a:rPr>
              <a:t>myndigheterna</a:t>
            </a:r>
            <a:r>
              <a:rPr lang="fi-FI" sz="3200" b="1" dirty="0" smtClean="0">
                <a:latin typeface="Arial" panose="020B0604020202020204" pitchFamily="34" charset="0"/>
                <a:cs typeface="Arial" panose="020B0604020202020204" pitchFamily="34" charset="0"/>
              </a:rPr>
              <a:t> </a:t>
            </a:r>
            <a:r>
              <a:rPr lang="fi-FI" sz="3200" b="1" dirty="0" err="1" smtClean="0">
                <a:latin typeface="Arial" panose="020B0604020202020204" pitchFamily="34" charset="0"/>
                <a:cs typeface="Arial" panose="020B0604020202020204" pitchFamily="34" charset="0"/>
              </a:rPr>
              <a:t>som</a:t>
            </a:r>
            <a:r>
              <a:rPr lang="fi-FI" sz="3200" b="1" dirty="0" smtClean="0">
                <a:latin typeface="Arial" panose="020B0604020202020204" pitchFamily="34" charset="0"/>
                <a:cs typeface="Arial" panose="020B0604020202020204" pitchFamily="34" charset="0"/>
              </a:rPr>
              <a:t> </a:t>
            </a:r>
            <a:r>
              <a:rPr lang="fi-FI" sz="3200" b="1" dirty="0" err="1" smtClean="0">
                <a:latin typeface="Arial" panose="020B0604020202020204" pitchFamily="34" charset="0"/>
                <a:cs typeface="Arial" panose="020B0604020202020204" pitchFamily="34" charset="0"/>
              </a:rPr>
              <a:t>kan</a:t>
            </a:r>
            <a:r>
              <a:rPr lang="fi-FI" sz="3200" b="1" dirty="0" smtClean="0">
                <a:latin typeface="Arial" panose="020B0604020202020204" pitchFamily="34" charset="0"/>
                <a:cs typeface="Arial" panose="020B0604020202020204" pitchFamily="34" charset="0"/>
              </a:rPr>
              <a:t> </a:t>
            </a:r>
            <a:r>
              <a:rPr lang="fi-FI" sz="3200" b="1" dirty="0" err="1" smtClean="0">
                <a:latin typeface="Arial" panose="020B0604020202020204" pitchFamily="34" charset="0"/>
                <a:cs typeface="Arial" panose="020B0604020202020204" pitchFamily="34" charset="0"/>
              </a:rPr>
              <a:t>förstöras</a:t>
            </a:r>
            <a:endParaRPr lang="fi-FI" sz="3200" b="1" dirty="0">
              <a:latin typeface="Arial" panose="020B0604020202020204" pitchFamily="34" charset="0"/>
              <a:cs typeface="Arial" panose="020B0604020202020204" pitchFamily="34" charset="0"/>
            </a:endParaRPr>
          </a:p>
        </p:txBody>
      </p:sp>
      <p:sp>
        <p:nvSpPr>
          <p:cNvPr id="3" name="Tekstiruutu 2"/>
          <p:cNvSpPr txBox="1"/>
          <p:nvPr/>
        </p:nvSpPr>
        <p:spPr>
          <a:xfrm>
            <a:off x="377370" y="2362200"/>
            <a:ext cx="8080829" cy="3970318"/>
          </a:xfrm>
          <a:prstGeom prst="rect">
            <a:avLst/>
          </a:prstGeom>
          <a:noFill/>
        </p:spPr>
        <p:txBody>
          <a:bodyPr wrap="square" rtlCol="0">
            <a:spAutoFit/>
          </a:bodyPr>
          <a:lstStyle/>
          <a:p>
            <a:r>
              <a:rPr lang="fi-FI" sz="2400" dirty="0" err="1"/>
              <a:t>Största</a:t>
            </a:r>
            <a:r>
              <a:rPr lang="fi-FI" sz="2400" dirty="0"/>
              <a:t> </a:t>
            </a:r>
            <a:r>
              <a:rPr lang="fi-FI" sz="2400" dirty="0" err="1"/>
              <a:t>delen</a:t>
            </a:r>
            <a:r>
              <a:rPr lang="fi-FI" sz="2400" dirty="0"/>
              <a:t> av de </a:t>
            </a:r>
            <a:r>
              <a:rPr lang="fi-FI" sz="2400" dirty="0" err="1"/>
              <a:t>nya</a:t>
            </a:r>
            <a:r>
              <a:rPr lang="fi-FI" sz="2400" dirty="0"/>
              <a:t> </a:t>
            </a:r>
            <a:r>
              <a:rPr lang="fi-FI" sz="2400" dirty="0" err="1" smtClean="0"/>
              <a:t>handlingar</a:t>
            </a:r>
            <a:r>
              <a:rPr lang="fi-FI" sz="2400" dirty="0" smtClean="0"/>
              <a:t> </a:t>
            </a:r>
            <a:r>
              <a:rPr lang="fi-FI" sz="2400" dirty="0" err="1"/>
              <a:t>från</a:t>
            </a:r>
            <a:r>
              <a:rPr lang="fi-FI" sz="2400" dirty="0"/>
              <a:t> </a:t>
            </a:r>
            <a:r>
              <a:rPr lang="fi-FI" sz="2400" dirty="0" err="1"/>
              <a:t>ca</a:t>
            </a:r>
            <a:r>
              <a:rPr lang="fi-FI" sz="2400" dirty="0"/>
              <a:t> 1990- </a:t>
            </a:r>
            <a:r>
              <a:rPr lang="fi-FI" sz="2400" dirty="0" err="1"/>
              <a:t>har</a:t>
            </a:r>
            <a:r>
              <a:rPr lang="fi-FI" sz="2400" dirty="0"/>
              <a:t> </a:t>
            </a:r>
            <a:r>
              <a:rPr lang="fi-FI" sz="2400" dirty="0" err="1"/>
              <a:t>formats</a:t>
            </a:r>
            <a:r>
              <a:rPr lang="fi-FI" sz="2400" dirty="0"/>
              <a:t> i </a:t>
            </a:r>
            <a:r>
              <a:rPr lang="fi-FI" sz="2400" dirty="0" err="1"/>
              <a:t>elektronisk</a:t>
            </a:r>
            <a:r>
              <a:rPr lang="fi-FI" sz="2400" dirty="0"/>
              <a:t> </a:t>
            </a:r>
            <a:r>
              <a:rPr lang="fi-FI" sz="2400" dirty="0" err="1"/>
              <a:t>form</a:t>
            </a:r>
            <a:r>
              <a:rPr lang="fi-FI" sz="2400" dirty="0"/>
              <a:t>, </a:t>
            </a:r>
            <a:r>
              <a:rPr lang="fi-FI" sz="2400" dirty="0" err="1"/>
              <a:t>men</a:t>
            </a:r>
            <a:r>
              <a:rPr lang="fi-FI" sz="2400" dirty="0"/>
              <a:t> </a:t>
            </a:r>
            <a:r>
              <a:rPr lang="fi-FI" sz="2400" dirty="0" err="1"/>
              <a:t>utförts</a:t>
            </a:r>
            <a:r>
              <a:rPr lang="fi-FI" sz="2400" dirty="0"/>
              <a:t> </a:t>
            </a:r>
            <a:r>
              <a:rPr lang="fi-FI" sz="2400" dirty="0" err="1"/>
              <a:t>på</a:t>
            </a:r>
            <a:r>
              <a:rPr lang="fi-FI" sz="2400" dirty="0"/>
              <a:t> </a:t>
            </a:r>
            <a:r>
              <a:rPr lang="fi-FI" sz="2400" dirty="0" err="1"/>
              <a:t>papper</a:t>
            </a:r>
            <a:r>
              <a:rPr lang="fi-FI" sz="2400" dirty="0"/>
              <a:t> </a:t>
            </a:r>
            <a:r>
              <a:rPr lang="fi-FI" sz="2400" dirty="0" err="1"/>
              <a:t>enligt</a:t>
            </a:r>
            <a:r>
              <a:rPr lang="fi-FI" sz="2400" dirty="0"/>
              <a:t> </a:t>
            </a:r>
            <a:r>
              <a:rPr lang="fi-FI" sz="2400" dirty="0" err="1"/>
              <a:t>Riksarkivets</a:t>
            </a:r>
            <a:r>
              <a:rPr lang="fi-FI" sz="2400" dirty="0"/>
              <a:t> </a:t>
            </a:r>
            <a:r>
              <a:rPr lang="fi-FI" sz="2400" dirty="0" err="1"/>
              <a:t>bestämmelser</a:t>
            </a:r>
            <a:r>
              <a:rPr lang="fi-FI" sz="2400" dirty="0"/>
              <a:t>. </a:t>
            </a:r>
          </a:p>
          <a:p>
            <a:endParaRPr lang="fi-FI" sz="2400" dirty="0"/>
          </a:p>
          <a:p>
            <a:r>
              <a:rPr lang="fi-FI" sz="2400" b="1" dirty="0" err="1"/>
              <a:t>Riksarkivet</a:t>
            </a:r>
            <a:r>
              <a:rPr lang="fi-FI" sz="2400" b="1" dirty="0"/>
              <a:t> </a:t>
            </a:r>
            <a:r>
              <a:rPr lang="fi-FI" sz="2400" b="1" dirty="0" err="1" smtClean="0"/>
              <a:t>kommer</a:t>
            </a:r>
            <a:r>
              <a:rPr lang="fi-FI" sz="2400" b="1" dirty="0" smtClean="0"/>
              <a:t> </a:t>
            </a:r>
            <a:r>
              <a:rPr lang="fi-FI" sz="2400" b="1" dirty="0" err="1" smtClean="0"/>
              <a:t>att</a:t>
            </a:r>
            <a:r>
              <a:rPr lang="fi-FI" sz="2400" b="1" dirty="0" smtClean="0"/>
              <a:t>:</a:t>
            </a:r>
            <a:endParaRPr lang="fi-FI" sz="2400" b="1" dirty="0"/>
          </a:p>
          <a:p>
            <a:pPr marL="285750" indent="-285750">
              <a:buFontTx/>
              <a:buChar char="-"/>
            </a:pPr>
            <a:r>
              <a:rPr lang="fi-FI" sz="2400" dirty="0" err="1"/>
              <a:t>k</a:t>
            </a:r>
            <a:r>
              <a:rPr lang="fi-FI" sz="2400" dirty="0" err="1" smtClean="0"/>
              <a:t>artlägga</a:t>
            </a:r>
            <a:r>
              <a:rPr lang="fi-FI" sz="2400" dirty="0" smtClean="0"/>
              <a:t> </a:t>
            </a:r>
            <a:r>
              <a:rPr lang="fi-FI" sz="2400" dirty="0" err="1" smtClean="0"/>
              <a:t>vilka</a:t>
            </a:r>
            <a:r>
              <a:rPr lang="fi-FI" sz="2400" dirty="0" smtClean="0"/>
              <a:t> </a:t>
            </a:r>
            <a:r>
              <a:rPr lang="fi-FI" sz="2400" dirty="0"/>
              <a:t>av de </a:t>
            </a:r>
            <a:r>
              <a:rPr lang="fi-FI" sz="2400" dirty="0" err="1" smtClean="0"/>
              <a:t>nyaste</a:t>
            </a:r>
            <a:r>
              <a:rPr lang="fi-FI" sz="2400" dirty="0" smtClean="0"/>
              <a:t> </a:t>
            </a:r>
            <a:r>
              <a:rPr lang="fi-FI" sz="2400" dirty="0" err="1" smtClean="0"/>
              <a:t>handlingarna</a:t>
            </a:r>
            <a:r>
              <a:rPr lang="fi-FI" sz="2400" dirty="0" smtClean="0"/>
              <a:t> </a:t>
            </a:r>
            <a:r>
              <a:rPr lang="fi-FI" sz="2400" dirty="0" err="1"/>
              <a:t>finns</a:t>
            </a:r>
            <a:r>
              <a:rPr lang="fi-FI" sz="2400" dirty="0"/>
              <a:t> </a:t>
            </a:r>
            <a:r>
              <a:rPr lang="fi-FI" sz="2400" b="1" dirty="0" err="1"/>
              <a:t>enbart</a:t>
            </a:r>
            <a:r>
              <a:rPr lang="fi-FI" sz="2400" b="1" dirty="0"/>
              <a:t> </a:t>
            </a:r>
            <a:r>
              <a:rPr lang="fi-FI" sz="2400" b="1" dirty="0" err="1"/>
              <a:t>på</a:t>
            </a:r>
            <a:r>
              <a:rPr lang="fi-FI" sz="2400" b="1" dirty="0"/>
              <a:t> </a:t>
            </a:r>
            <a:r>
              <a:rPr lang="fi-FI" sz="2400" b="1" dirty="0" err="1"/>
              <a:t>papper</a:t>
            </a:r>
            <a:r>
              <a:rPr lang="fi-FI" sz="2400" b="1" dirty="0"/>
              <a:t>, </a:t>
            </a:r>
            <a:r>
              <a:rPr lang="fi-FI" sz="2400" b="1" dirty="0" err="1"/>
              <a:t>både</a:t>
            </a:r>
            <a:r>
              <a:rPr lang="fi-FI" sz="2400" b="1" dirty="0"/>
              <a:t> </a:t>
            </a:r>
            <a:r>
              <a:rPr lang="fi-FI" sz="2400" b="1" dirty="0" err="1"/>
              <a:t>papper</a:t>
            </a:r>
            <a:r>
              <a:rPr lang="fi-FI" sz="2400" b="1" dirty="0"/>
              <a:t> </a:t>
            </a:r>
            <a:r>
              <a:rPr lang="fi-FI" sz="2400" b="1" dirty="0" err="1"/>
              <a:t>och</a:t>
            </a:r>
            <a:r>
              <a:rPr lang="fi-FI" sz="2400" b="1" dirty="0"/>
              <a:t> </a:t>
            </a:r>
            <a:r>
              <a:rPr lang="fi-FI" sz="2400" b="1" dirty="0" err="1"/>
              <a:t>elektronisk</a:t>
            </a:r>
            <a:r>
              <a:rPr lang="fi-FI" sz="2400" b="1" dirty="0"/>
              <a:t> </a:t>
            </a:r>
            <a:r>
              <a:rPr lang="fi-FI" sz="2400" b="1" dirty="0" err="1"/>
              <a:t>form</a:t>
            </a:r>
            <a:r>
              <a:rPr lang="fi-FI" sz="2400" b="1" dirty="0"/>
              <a:t> </a:t>
            </a:r>
            <a:r>
              <a:rPr lang="fi-FI" sz="2400" b="1" dirty="0" err="1"/>
              <a:t>eller</a:t>
            </a:r>
            <a:r>
              <a:rPr lang="fi-FI" sz="2400" b="1" dirty="0"/>
              <a:t> </a:t>
            </a:r>
            <a:r>
              <a:rPr lang="fi-FI" sz="2400" b="1" dirty="0" err="1"/>
              <a:t>bara</a:t>
            </a:r>
            <a:r>
              <a:rPr lang="fi-FI" sz="2400" b="1" dirty="0"/>
              <a:t> </a:t>
            </a:r>
            <a:r>
              <a:rPr lang="fi-FI" sz="2400" b="1" dirty="0" err="1"/>
              <a:t>elektroniskt</a:t>
            </a:r>
            <a:r>
              <a:rPr lang="fi-FI" sz="2400" b="1" dirty="0"/>
              <a:t> </a:t>
            </a:r>
            <a:r>
              <a:rPr lang="fi-FI" sz="2400" dirty="0" err="1"/>
              <a:t>under</a:t>
            </a:r>
            <a:r>
              <a:rPr lang="fi-FI" sz="2400" dirty="0"/>
              <a:t> </a:t>
            </a:r>
            <a:r>
              <a:rPr lang="fi-FI" sz="2400" dirty="0" err="1"/>
              <a:t>åren</a:t>
            </a:r>
            <a:r>
              <a:rPr lang="fi-FI" sz="2400" dirty="0"/>
              <a:t> </a:t>
            </a:r>
            <a:r>
              <a:rPr lang="fi-FI" sz="2400" dirty="0" smtClean="0"/>
              <a:t>1976-2016 </a:t>
            </a:r>
            <a:endParaRPr lang="fi-FI" sz="2400" dirty="0"/>
          </a:p>
          <a:p>
            <a:pPr marL="285750" indent="-285750">
              <a:buFontTx/>
              <a:buChar char="-"/>
            </a:pPr>
            <a:r>
              <a:rPr lang="fi-FI" sz="2400" dirty="0" err="1"/>
              <a:t>u</a:t>
            </a:r>
            <a:r>
              <a:rPr lang="fi-FI" sz="2400" dirty="0" err="1" smtClean="0"/>
              <a:t>tforska</a:t>
            </a:r>
            <a:r>
              <a:rPr lang="fi-FI" sz="2400" dirty="0" smtClean="0"/>
              <a:t> </a:t>
            </a:r>
            <a:r>
              <a:rPr lang="fi-FI" sz="2400" dirty="0" err="1" smtClean="0"/>
              <a:t>kriterier</a:t>
            </a:r>
            <a:r>
              <a:rPr lang="fi-FI" sz="2400" dirty="0" smtClean="0"/>
              <a:t> </a:t>
            </a:r>
            <a:r>
              <a:rPr lang="fi-FI" sz="2400" dirty="0" err="1"/>
              <a:t>till</a:t>
            </a:r>
            <a:r>
              <a:rPr lang="fi-FI" sz="2400" dirty="0"/>
              <a:t> </a:t>
            </a:r>
            <a:r>
              <a:rPr lang="fi-FI" sz="2400" dirty="0" err="1"/>
              <a:t>samlingar</a:t>
            </a:r>
            <a:r>
              <a:rPr lang="fi-FI" sz="2400" dirty="0"/>
              <a:t> </a:t>
            </a:r>
            <a:r>
              <a:rPr lang="fi-FI" sz="2400" dirty="0" err="1"/>
              <a:t>som</a:t>
            </a:r>
            <a:r>
              <a:rPr lang="fi-FI" sz="2400" dirty="0"/>
              <a:t> </a:t>
            </a:r>
            <a:r>
              <a:rPr lang="fi-FI" sz="2400" dirty="0" err="1"/>
              <a:t>är</a:t>
            </a:r>
            <a:r>
              <a:rPr lang="fi-FI" sz="2400" dirty="0"/>
              <a:t> </a:t>
            </a:r>
            <a:r>
              <a:rPr lang="fi-FI" sz="2400" b="1" dirty="0"/>
              <a:t>”</a:t>
            </a:r>
            <a:r>
              <a:rPr lang="fi-FI" sz="2400" b="1" dirty="0" err="1"/>
              <a:t>lätta</a:t>
            </a:r>
            <a:r>
              <a:rPr lang="fi-FI" sz="2400" b="1" dirty="0"/>
              <a:t>” </a:t>
            </a:r>
            <a:r>
              <a:rPr lang="fi-FI" sz="2400" b="1" dirty="0" err="1"/>
              <a:t>att</a:t>
            </a:r>
            <a:r>
              <a:rPr lang="fi-FI" sz="2400" b="1" dirty="0"/>
              <a:t> </a:t>
            </a:r>
            <a:r>
              <a:rPr lang="fi-FI" sz="2400" b="1" dirty="0" err="1"/>
              <a:t>digitalisera</a:t>
            </a:r>
            <a:r>
              <a:rPr lang="fi-FI" sz="2400" b="1" dirty="0"/>
              <a:t> </a:t>
            </a:r>
          </a:p>
          <a:p>
            <a:endParaRPr lang="fi-FI" dirty="0"/>
          </a:p>
          <a:p>
            <a:endParaRPr lang="fi-FI" dirty="0"/>
          </a:p>
        </p:txBody>
      </p:sp>
    </p:spTree>
    <p:extLst>
      <p:ext uri="{BB962C8B-B14F-4D97-AF65-F5344CB8AC3E}">
        <p14:creationId xmlns:p14="http://schemas.microsoft.com/office/powerpoint/2010/main" val="39307926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ruutu 1"/>
          <p:cNvSpPr txBox="1"/>
          <p:nvPr/>
        </p:nvSpPr>
        <p:spPr>
          <a:xfrm>
            <a:off x="580571" y="766096"/>
            <a:ext cx="8432800" cy="1077218"/>
          </a:xfrm>
          <a:prstGeom prst="rect">
            <a:avLst/>
          </a:prstGeom>
          <a:noFill/>
        </p:spPr>
        <p:txBody>
          <a:bodyPr wrap="square" rtlCol="0">
            <a:spAutoFit/>
          </a:bodyPr>
          <a:lstStyle/>
          <a:p>
            <a:r>
              <a:rPr lang="fi-FI" sz="3200" b="1" dirty="0" smtClean="0">
                <a:latin typeface="Arial" panose="020B0604020202020204" pitchFamily="34" charset="0"/>
                <a:cs typeface="Arial" panose="020B0604020202020204" pitchFamily="34" charset="0"/>
              </a:rPr>
              <a:t>3. </a:t>
            </a:r>
            <a:r>
              <a:rPr lang="fi-FI" sz="3200" b="1" dirty="0" err="1">
                <a:latin typeface="Arial" panose="020B0604020202020204" pitchFamily="34" charset="0"/>
                <a:cs typeface="Arial" panose="020B0604020202020204" pitchFamily="34" charset="0"/>
              </a:rPr>
              <a:t>Försäkring</a:t>
            </a:r>
            <a:r>
              <a:rPr lang="fi-FI" sz="3200" b="1" dirty="0">
                <a:latin typeface="Arial" panose="020B0604020202020204" pitchFamily="34" charset="0"/>
                <a:cs typeface="Arial" panose="020B0604020202020204" pitchFamily="34" charset="0"/>
              </a:rPr>
              <a:t> av </a:t>
            </a:r>
            <a:r>
              <a:rPr lang="fi-FI" sz="3200" b="1" dirty="0" err="1">
                <a:latin typeface="Arial" panose="020B0604020202020204" pitchFamily="34" charset="0"/>
                <a:cs typeface="Arial" panose="020B0604020202020204" pitchFamily="34" charset="0"/>
              </a:rPr>
              <a:t>autenticitetet</a:t>
            </a:r>
            <a:r>
              <a:rPr lang="fi-FI" sz="3200" b="1" dirty="0">
                <a:latin typeface="Arial" panose="020B0604020202020204" pitchFamily="34" charset="0"/>
                <a:cs typeface="Arial" panose="020B0604020202020204" pitchFamily="34" charset="0"/>
              </a:rPr>
              <a:t> </a:t>
            </a:r>
            <a:r>
              <a:rPr lang="fi-FI" sz="3200" b="1" dirty="0" err="1">
                <a:latin typeface="Arial" panose="020B0604020202020204" pitchFamily="34" charset="0"/>
                <a:cs typeface="Arial" panose="020B0604020202020204" pitchFamily="34" charset="0"/>
              </a:rPr>
              <a:t>och</a:t>
            </a:r>
            <a:r>
              <a:rPr lang="fi-FI" sz="3200" b="1" dirty="0">
                <a:latin typeface="Arial" panose="020B0604020202020204" pitchFamily="34" charset="0"/>
                <a:cs typeface="Arial" panose="020B0604020202020204" pitchFamily="34" charset="0"/>
              </a:rPr>
              <a:t> </a:t>
            </a:r>
            <a:r>
              <a:rPr lang="fi-FI" sz="3200" b="1" dirty="0" err="1">
                <a:latin typeface="Arial" panose="020B0604020202020204" pitchFamily="34" charset="0"/>
                <a:cs typeface="Arial" panose="020B0604020202020204" pitchFamily="34" charset="0"/>
              </a:rPr>
              <a:t>helheten</a:t>
            </a:r>
            <a:r>
              <a:rPr lang="fi-FI" sz="3200" b="1" dirty="0">
                <a:latin typeface="Arial" panose="020B0604020202020204" pitchFamily="34" charset="0"/>
                <a:cs typeface="Arial" panose="020B0604020202020204" pitchFamily="34" charset="0"/>
              </a:rPr>
              <a:t> av </a:t>
            </a:r>
            <a:r>
              <a:rPr lang="fi-FI" sz="3200" b="1" dirty="0" err="1">
                <a:latin typeface="Arial" panose="020B0604020202020204" pitchFamily="34" charset="0"/>
                <a:cs typeface="Arial" panose="020B0604020202020204" pitchFamily="34" charset="0"/>
              </a:rPr>
              <a:t>digitaliserade</a:t>
            </a:r>
            <a:r>
              <a:rPr lang="fi-FI" sz="3200" b="1" dirty="0">
                <a:latin typeface="Arial" panose="020B0604020202020204" pitchFamily="34" charset="0"/>
                <a:cs typeface="Arial" panose="020B0604020202020204" pitchFamily="34" charset="0"/>
              </a:rPr>
              <a:t> </a:t>
            </a:r>
            <a:r>
              <a:rPr lang="fi-FI" sz="3200" b="1" dirty="0" err="1">
                <a:latin typeface="Arial" panose="020B0604020202020204" pitchFamily="34" charset="0"/>
                <a:cs typeface="Arial" panose="020B0604020202020204" pitchFamily="34" charset="0"/>
              </a:rPr>
              <a:t>manifestationer</a:t>
            </a:r>
            <a:r>
              <a:rPr lang="fi-FI" sz="3200" b="1" dirty="0">
                <a:latin typeface="Arial" panose="020B0604020202020204" pitchFamily="34" charset="0"/>
                <a:cs typeface="Arial" panose="020B0604020202020204" pitchFamily="34" charset="0"/>
              </a:rPr>
              <a:t> </a:t>
            </a:r>
          </a:p>
        </p:txBody>
      </p:sp>
      <p:sp>
        <p:nvSpPr>
          <p:cNvPr id="3" name="Tekstiruutu 2"/>
          <p:cNvSpPr txBox="1"/>
          <p:nvPr/>
        </p:nvSpPr>
        <p:spPr>
          <a:xfrm>
            <a:off x="0" y="1843314"/>
            <a:ext cx="9144000" cy="5262979"/>
          </a:xfrm>
          <a:prstGeom prst="rect">
            <a:avLst/>
          </a:prstGeom>
          <a:noFill/>
        </p:spPr>
        <p:txBody>
          <a:bodyPr wrap="square" rtlCol="0">
            <a:spAutoFit/>
          </a:bodyPr>
          <a:lstStyle/>
          <a:p>
            <a:r>
              <a:rPr lang="fi-FI" sz="2000" dirty="0" smtClean="0"/>
              <a:t>En </a:t>
            </a:r>
            <a:r>
              <a:rPr lang="fi-FI" sz="2000" dirty="0" err="1" smtClean="0"/>
              <a:t>utredning</a:t>
            </a:r>
            <a:r>
              <a:rPr lang="fi-FI" sz="2000" dirty="0" smtClean="0"/>
              <a:t> </a:t>
            </a:r>
            <a:r>
              <a:rPr lang="fi-FI" sz="2000" dirty="0" err="1" smtClean="0"/>
              <a:t>görs</a:t>
            </a:r>
            <a:r>
              <a:rPr lang="fi-FI" sz="2000" dirty="0" smtClean="0"/>
              <a:t> av de </a:t>
            </a:r>
            <a:r>
              <a:rPr lang="fi-FI" sz="2000" dirty="0" err="1" smtClean="0"/>
              <a:t>utvecklingsåtgärder</a:t>
            </a:r>
            <a:r>
              <a:rPr lang="fi-FI" sz="2000" dirty="0" smtClean="0"/>
              <a:t> (</a:t>
            </a:r>
            <a:r>
              <a:rPr lang="fi-FI" sz="2000" dirty="0" err="1" smtClean="0"/>
              <a:t>med</a:t>
            </a:r>
            <a:r>
              <a:rPr lang="fi-FI" sz="2000" dirty="0" smtClean="0"/>
              <a:t> </a:t>
            </a:r>
            <a:r>
              <a:rPr lang="fi-FI" sz="2000" dirty="0" err="1" smtClean="0"/>
              <a:t>kostnadskalkyl</a:t>
            </a:r>
            <a:r>
              <a:rPr lang="fi-FI" sz="2000" dirty="0" smtClean="0"/>
              <a:t>) </a:t>
            </a:r>
            <a:r>
              <a:rPr lang="fi-FI" sz="2000" dirty="0" err="1" smtClean="0"/>
              <a:t>som</a:t>
            </a:r>
            <a:r>
              <a:rPr lang="fi-FI" sz="2000" dirty="0" smtClean="0"/>
              <a:t> </a:t>
            </a:r>
            <a:r>
              <a:rPr lang="fi-FI" sz="2000" dirty="0" err="1" smtClean="0"/>
              <a:t>behövs</a:t>
            </a:r>
            <a:r>
              <a:rPr lang="fi-FI" sz="2000" dirty="0" smtClean="0"/>
              <a:t> </a:t>
            </a:r>
            <a:r>
              <a:rPr lang="fi-FI" sz="2000" dirty="0" err="1" smtClean="0"/>
              <a:t>vid</a:t>
            </a:r>
            <a:r>
              <a:rPr lang="fi-FI" sz="2000" dirty="0" smtClean="0"/>
              <a:t> </a:t>
            </a:r>
            <a:r>
              <a:rPr lang="fi-FI" sz="2000" dirty="0" err="1" smtClean="0"/>
              <a:t>att</a:t>
            </a:r>
            <a:r>
              <a:rPr lang="fi-FI" sz="2000" dirty="0" smtClean="0"/>
              <a:t> </a:t>
            </a:r>
            <a:r>
              <a:rPr lang="fi-FI" sz="2000" b="1" dirty="0" err="1" smtClean="0"/>
              <a:t>utveckla</a:t>
            </a:r>
            <a:r>
              <a:rPr lang="fi-FI" sz="2000" b="1" dirty="0" smtClean="0"/>
              <a:t> </a:t>
            </a:r>
            <a:r>
              <a:rPr lang="fi-FI" sz="2000" b="1" dirty="0" err="1" smtClean="0"/>
              <a:t>digitaliseringsprocessen</a:t>
            </a:r>
            <a:r>
              <a:rPr lang="fi-FI" sz="2000" b="1" dirty="0" smtClean="0"/>
              <a:t> </a:t>
            </a:r>
            <a:r>
              <a:rPr lang="fi-FI" sz="2000" b="1" dirty="0" err="1" smtClean="0"/>
              <a:t>mot</a:t>
            </a:r>
            <a:r>
              <a:rPr lang="fi-FI" sz="2000" b="1" dirty="0" smtClean="0"/>
              <a:t> de </a:t>
            </a:r>
            <a:r>
              <a:rPr lang="fi-FI" sz="2000" b="1" dirty="0" err="1" smtClean="0"/>
              <a:t>krav</a:t>
            </a:r>
            <a:r>
              <a:rPr lang="fi-FI" sz="2000" b="1" dirty="0" smtClean="0"/>
              <a:t> </a:t>
            </a:r>
            <a:r>
              <a:rPr lang="fi-FI" sz="2000" dirty="0" err="1" smtClean="0"/>
              <a:t>som</a:t>
            </a:r>
            <a:r>
              <a:rPr lang="fi-FI" sz="2000" dirty="0" smtClean="0"/>
              <a:t> </a:t>
            </a:r>
            <a:r>
              <a:rPr lang="fi-FI" sz="2000" dirty="0" err="1" smtClean="0"/>
              <a:t>producering</a:t>
            </a:r>
            <a:r>
              <a:rPr lang="fi-FI" sz="2000" dirty="0" smtClean="0"/>
              <a:t> av </a:t>
            </a:r>
            <a:r>
              <a:rPr lang="fi-FI" sz="2000" dirty="0" err="1" smtClean="0"/>
              <a:t>digitala</a:t>
            </a:r>
            <a:r>
              <a:rPr lang="fi-FI" sz="2000" dirty="0" smtClean="0"/>
              <a:t> </a:t>
            </a:r>
            <a:r>
              <a:rPr lang="fi-FI" sz="2000" dirty="0" err="1" smtClean="0"/>
              <a:t>bildfil</a:t>
            </a:r>
            <a:r>
              <a:rPr lang="fi-FI" sz="2000" dirty="0" smtClean="0"/>
              <a:t> </a:t>
            </a:r>
            <a:r>
              <a:rPr lang="fi-FI" sz="2000" dirty="0" err="1" smtClean="0"/>
              <a:t>och</a:t>
            </a:r>
            <a:r>
              <a:rPr lang="fi-FI" sz="2000" dirty="0" smtClean="0"/>
              <a:t> </a:t>
            </a:r>
            <a:r>
              <a:rPr lang="fi-FI" sz="2000" dirty="0" err="1" smtClean="0"/>
              <a:t>ensidig</a:t>
            </a:r>
            <a:r>
              <a:rPr lang="fi-FI" sz="2000" dirty="0" smtClean="0"/>
              <a:t> </a:t>
            </a:r>
            <a:r>
              <a:rPr lang="fi-FI" sz="2000" dirty="0" err="1" smtClean="0"/>
              <a:t>förvaring</a:t>
            </a:r>
            <a:r>
              <a:rPr lang="fi-FI" sz="2000" dirty="0" smtClean="0"/>
              <a:t> i </a:t>
            </a:r>
            <a:r>
              <a:rPr lang="fi-FI" sz="2000" dirty="0" err="1" smtClean="0"/>
              <a:t>digital</a:t>
            </a:r>
            <a:r>
              <a:rPr lang="fi-FI" sz="2000" dirty="0" smtClean="0"/>
              <a:t> </a:t>
            </a:r>
            <a:r>
              <a:rPr lang="fi-FI" sz="2000" dirty="0" err="1" smtClean="0"/>
              <a:t>form</a:t>
            </a:r>
            <a:r>
              <a:rPr lang="fi-FI" sz="2000" dirty="0" smtClean="0"/>
              <a:t> </a:t>
            </a:r>
            <a:r>
              <a:rPr lang="fi-FI" sz="2000" dirty="0" err="1" smtClean="0"/>
              <a:t>kräver</a:t>
            </a:r>
            <a:r>
              <a:rPr lang="fi-FI" sz="2000" dirty="0" smtClean="0"/>
              <a:t>. </a:t>
            </a:r>
            <a:r>
              <a:rPr lang="fi-FI" sz="2000" dirty="0" err="1" smtClean="0"/>
              <a:t>Samlingen</a:t>
            </a:r>
            <a:r>
              <a:rPr lang="fi-FI" sz="2000" dirty="0" smtClean="0"/>
              <a:t> av metadata </a:t>
            </a:r>
            <a:r>
              <a:rPr lang="fi-FI" sz="2000" dirty="0" err="1" smtClean="0"/>
              <a:t>bör</a:t>
            </a:r>
            <a:r>
              <a:rPr lang="fi-FI" sz="2000" dirty="0" smtClean="0"/>
              <a:t> </a:t>
            </a:r>
            <a:r>
              <a:rPr lang="fi-FI" sz="2000" dirty="0" err="1" smtClean="0"/>
              <a:t>göras</a:t>
            </a:r>
            <a:r>
              <a:rPr lang="fi-FI" sz="2000" dirty="0" smtClean="0"/>
              <a:t> </a:t>
            </a:r>
            <a:r>
              <a:rPr lang="fi-FI" sz="2000" dirty="0" err="1" smtClean="0"/>
              <a:t>vid</a:t>
            </a:r>
            <a:r>
              <a:rPr lang="fi-FI" sz="2000" dirty="0" smtClean="0"/>
              <a:t> </a:t>
            </a:r>
            <a:r>
              <a:rPr lang="fi-FI" sz="2000" dirty="0" err="1" smtClean="0"/>
              <a:t>skanningen</a:t>
            </a:r>
            <a:r>
              <a:rPr lang="fi-FI" sz="2000" dirty="0" smtClean="0"/>
              <a:t> </a:t>
            </a:r>
            <a:r>
              <a:rPr lang="fi-FI" sz="2000" dirty="0" err="1" smtClean="0"/>
              <a:t>eller</a:t>
            </a:r>
            <a:r>
              <a:rPr lang="fi-FI" sz="2000" dirty="0" smtClean="0"/>
              <a:t> </a:t>
            </a:r>
            <a:r>
              <a:rPr lang="fi-FI" sz="2000" dirty="0" err="1" smtClean="0"/>
              <a:t>snarast</a:t>
            </a:r>
            <a:r>
              <a:rPr lang="fi-FI" sz="2000" dirty="0" smtClean="0"/>
              <a:t> </a:t>
            </a:r>
            <a:r>
              <a:rPr lang="fi-FI" sz="2000" dirty="0" err="1" smtClean="0"/>
              <a:t>efter</a:t>
            </a:r>
            <a:r>
              <a:rPr lang="fi-FI" sz="2000" dirty="0" smtClean="0"/>
              <a:t> det </a:t>
            </a:r>
            <a:r>
              <a:rPr lang="fi-FI" sz="2000" dirty="0" err="1" smtClean="0"/>
              <a:t>så</a:t>
            </a:r>
            <a:r>
              <a:rPr lang="fi-FI" sz="2000" dirty="0" smtClean="0"/>
              <a:t> </a:t>
            </a:r>
            <a:r>
              <a:rPr lang="fi-FI" sz="2000" dirty="0" err="1" smtClean="0"/>
              <a:t>automatiskt</a:t>
            </a:r>
            <a:r>
              <a:rPr lang="fi-FI" sz="2000" dirty="0" smtClean="0"/>
              <a:t> </a:t>
            </a:r>
            <a:r>
              <a:rPr lang="fi-FI" sz="2000" dirty="0" err="1" smtClean="0"/>
              <a:t>som</a:t>
            </a:r>
            <a:r>
              <a:rPr lang="fi-FI" sz="2000" dirty="0" smtClean="0"/>
              <a:t> </a:t>
            </a:r>
            <a:r>
              <a:rPr lang="fi-FI" sz="2000" dirty="0" err="1" smtClean="0"/>
              <a:t>möjligt</a:t>
            </a:r>
            <a:r>
              <a:rPr lang="fi-FI" sz="2000" dirty="0" smtClean="0"/>
              <a:t>.</a:t>
            </a:r>
          </a:p>
          <a:p>
            <a:endParaRPr lang="fi-FI" sz="2000" dirty="0"/>
          </a:p>
          <a:p>
            <a:pPr marL="342900" indent="-342900">
              <a:buFont typeface="Wingdings"/>
              <a:buChar char="à"/>
            </a:pPr>
            <a:r>
              <a:rPr lang="fi-FI" sz="2000" b="1" dirty="0" smtClean="0">
                <a:sym typeface="Wingdings" panose="05000000000000000000" pitchFamily="2" charset="2"/>
              </a:rPr>
              <a:t>En ny </a:t>
            </a:r>
            <a:r>
              <a:rPr lang="fi-FI" sz="2000" b="1" dirty="0" err="1" smtClean="0">
                <a:sym typeface="Wingdings" panose="05000000000000000000" pitchFamily="2" charset="2"/>
              </a:rPr>
              <a:t>digitaliseringsprocess</a:t>
            </a:r>
            <a:r>
              <a:rPr lang="fi-FI" sz="2000" b="1" dirty="0" smtClean="0">
                <a:sym typeface="Wingdings" panose="05000000000000000000" pitchFamily="2" charset="2"/>
              </a:rPr>
              <a:t>:</a:t>
            </a:r>
          </a:p>
          <a:p>
            <a:r>
              <a:rPr lang="fi-FI" sz="2000" dirty="0" smtClean="0">
                <a:sym typeface="Wingdings" panose="05000000000000000000" pitchFamily="2" charset="2"/>
              </a:rPr>
              <a:t>-    </a:t>
            </a:r>
            <a:r>
              <a:rPr lang="fi-FI" sz="2000" dirty="0" err="1" smtClean="0">
                <a:sym typeface="Wingdings" panose="05000000000000000000" pitchFamily="2" charset="2"/>
              </a:rPr>
              <a:t>Skanning</a:t>
            </a:r>
            <a:r>
              <a:rPr lang="fi-FI" sz="2000" dirty="0" smtClean="0">
                <a:sym typeface="Wingdings" panose="05000000000000000000" pitchFamily="2" charset="2"/>
              </a:rPr>
              <a:t> av </a:t>
            </a:r>
            <a:r>
              <a:rPr lang="fi-FI" sz="2000" dirty="0" err="1" smtClean="0">
                <a:sym typeface="Wingdings" panose="05000000000000000000" pitchFamily="2" charset="2"/>
              </a:rPr>
              <a:t>lösa</a:t>
            </a:r>
            <a:r>
              <a:rPr lang="fi-FI" sz="2000" dirty="0" smtClean="0">
                <a:sym typeface="Wingdings" panose="05000000000000000000" pitchFamily="2" charset="2"/>
              </a:rPr>
              <a:t> </a:t>
            </a:r>
            <a:r>
              <a:rPr lang="fi-FI" sz="2000" dirty="0" err="1" smtClean="0">
                <a:sym typeface="Wingdings" panose="05000000000000000000" pitchFamily="2" charset="2"/>
              </a:rPr>
              <a:t>blad</a:t>
            </a:r>
            <a:r>
              <a:rPr lang="fi-FI" sz="2000" dirty="0" smtClean="0">
                <a:sym typeface="Wingdings" panose="05000000000000000000" pitchFamily="2" charset="2"/>
              </a:rPr>
              <a:t> (</a:t>
            </a:r>
            <a:r>
              <a:rPr lang="fi-FI" sz="2000" dirty="0" err="1" smtClean="0">
                <a:sym typeface="Wingdings" panose="05000000000000000000" pitchFamily="2" charset="2"/>
              </a:rPr>
              <a:t>skärning</a:t>
            </a:r>
            <a:r>
              <a:rPr lang="fi-FI" sz="2000" dirty="0" smtClean="0">
                <a:sym typeface="Wingdings" panose="05000000000000000000" pitchFamily="2" charset="2"/>
              </a:rPr>
              <a:t> av </a:t>
            </a:r>
            <a:r>
              <a:rPr lang="fi-FI" sz="2000" dirty="0" err="1" smtClean="0">
                <a:sym typeface="Wingdings" panose="05000000000000000000" pitchFamily="2" charset="2"/>
              </a:rPr>
              <a:t>bindningar</a:t>
            </a:r>
            <a:r>
              <a:rPr lang="fi-FI" sz="2000" dirty="0">
                <a:sym typeface="Wingdings" panose="05000000000000000000" pitchFamily="2" charset="2"/>
              </a:rPr>
              <a:t> </a:t>
            </a:r>
            <a:r>
              <a:rPr lang="fi-FI" sz="2000" dirty="0" err="1" smtClean="0">
                <a:sym typeface="Wingdings" panose="05000000000000000000" pitchFamily="2" charset="2"/>
              </a:rPr>
              <a:t>när</a:t>
            </a:r>
            <a:r>
              <a:rPr lang="fi-FI" sz="2000" dirty="0" smtClean="0">
                <a:sym typeface="Wingdings" panose="05000000000000000000" pitchFamily="2" charset="2"/>
              </a:rPr>
              <a:t> </a:t>
            </a:r>
            <a:r>
              <a:rPr lang="fi-FI" sz="2000" dirty="0" err="1" smtClean="0">
                <a:sym typeface="Wingdings" panose="05000000000000000000" pitchFamily="2" charset="2"/>
              </a:rPr>
              <a:t>behövs</a:t>
            </a:r>
            <a:r>
              <a:rPr lang="fi-FI" sz="2000" dirty="0" smtClean="0">
                <a:sym typeface="Wingdings" panose="05000000000000000000" pitchFamily="2" charset="2"/>
              </a:rPr>
              <a:t>)</a:t>
            </a:r>
          </a:p>
          <a:p>
            <a:pPr marL="342900" indent="-342900">
              <a:buFontTx/>
              <a:buChar char="-"/>
            </a:pPr>
            <a:r>
              <a:rPr lang="fi-FI" sz="2000" dirty="0" err="1" smtClean="0"/>
              <a:t>Samling</a:t>
            </a:r>
            <a:r>
              <a:rPr lang="fi-FI" sz="2000" dirty="0" smtClean="0"/>
              <a:t> av metadata </a:t>
            </a:r>
            <a:r>
              <a:rPr lang="fi-FI" sz="2000" dirty="0" err="1" smtClean="0"/>
              <a:t>automatiskt</a:t>
            </a:r>
            <a:r>
              <a:rPr lang="fi-FI" sz="2000" dirty="0" smtClean="0"/>
              <a:t> (</a:t>
            </a:r>
            <a:r>
              <a:rPr lang="fi-FI" sz="2000" dirty="0" err="1" smtClean="0"/>
              <a:t>t.ex</a:t>
            </a:r>
            <a:r>
              <a:rPr lang="fi-FI" sz="2000" dirty="0" smtClean="0"/>
              <a:t>. </a:t>
            </a:r>
            <a:r>
              <a:rPr lang="fi-FI" sz="2000" dirty="0" err="1"/>
              <a:t>m</a:t>
            </a:r>
            <a:r>
              <a:rPr lang="fi-FI" sz="2000" dirty="0" err="1" smtClean="0"/>
              <a:t>ed</a:t>
            </a:r>
            <a:r>
              <a:rPr lang="fi-FI" sz="2000" dirty="0" smtClean="0"/>
              <a:t> </a:t>
            </a:r>
            <a:r>
              <a:rPr lang="fi-FI" sz="2000" dirty="0" err="1" smtClean="0"/>
              <a:t>hjälp</a:t>
            </a:r>
            <a:r>
              <a:rPr lang="fi-FI" sz="2000" dirty="0" smtClean="0"/>
              <a:t> av READ </a:t>
            </a:r>
            <a:r>
              <a:rPr lang="fi-FI" sz="2000" dirty="0" err="1" smtClean="0"/>
              <a:t>verktyg</a:t>
            </a:r>
            <a:r>
              <a:rPr lang="fi-FI" sz="2000" dirty="0" smtClean="0"/>
              <a:t> </a:t>
            </a:r>
            <a:r>
              <a:rPr lang="fi-FI" sz="2000" dirty="0" err="1" smtClean="0"/>
              <a:t>eller</a:t>
            </a:r>
            <a:r>
              <a:rPr lang="fi-FI" sz="2000" dirty="0" smtClean="0"/>
              <a:t> </a:t>
            </a:r>
            <a:r>
              <a:rPr lang="fi-FI" sz="2000" dirty="0" err="1" smtClean="0"/>
              <a:t>med</a:t>
            </a:r>
            <a:r>
              <a:rPr lang="fi-FI" sz="2000" dirty="0" smtClean="0"/>
              <a:t> OCR)</a:t>
            </a:r>
          </a:p>
          <a:p>
            <a:pPr marL="342900" indent="-342900">
              <a:buFontTx/>
              <a:buChar char="-"/>
            </a:pPr>
            <a:r>
              <a:rPr lang="fi-FI" sz="2000" dirty="0" err="1" smtClean="0"/>
              <a:t>Processen</a:t>
            </a:r>
            <a:r>
              <a:rPr lang="fi-FI" sz="2000" dirty="0" smtClean="0"/>
              <a:t> </a:t>
            </a:r>
            <a:r>
              <a:rPr lang="fi-FI" sz="2000" dirty="0" err="1" smtClean="0"/>
              <a:t>kommer</a:t>
            </a:r>
            <a:r>
              <a:rPr lang="fi-FI" sz="2000" dirty="0" smtClean="0"/>
              <a:t> </a:t>
            </a:r>
            <a:r>
              <a:rPr lang="fi-FI" sz="2000" dirty="0" err="1" smtClean="0"/>
              <a:t>att</a:t>
            </a:r>
            <a:r>
              <a:rPr lang="fi-FI" sz="2000" dirty="0" smtClean="0"/>
              <a:t> </a:t>
            </a:r>
            <a:r>
              <a:rPr lang="fi-FI" sz="2000" dirty="0" err="1" smtClean="0"/>
              <a:t>möjliggöra</a:t>
            </a:r>
            <a:r>
              <a:rPr lang="fi-FI" sz="2000" dirty="0" smtClean="0"/>
              <a:t> </a:t>
            </a:r>
            <a:r>
              <a:rPr lang="fi-FI" sz="2000" dirty="0" err="1" smtClean="0"/>
              <a:t>full</a:t>
            </a:r>
            <a:r>
              <a:rPr lang="fi-FI" sz="2000" dirty="0" smtClean="0"/>
              <a:t> </a:t>
            </a:r>
            <a:r>
              <a:rPr lang="fi-FI" sz="2000" dirty="0" err="1" smtClean="0"/>
              <a:t>text</a:t>
            </a:r>
            <a:r>
              <a:rPr lang="fi-FI" sz="2000" dirty="0" smtClean="0"/>
              <a:t> </a:t>
            </a:r>
            <a:r>
              <a:rPr lang="fi-FI" sz="2000" dirty="0" err="1" smtClean="0"/>
              <a:t>seach</a:t>
            </a:r>
            <a:r>
              <a:rPr lang="fi-FI" sz="2000" dirty="0" smtClean="0"/>
              <a:t> </a:t>
            </a:r>
          </a:p>
          <a:p>
            <a:pPr marL="342900" indent="-342900">
              <a:buFontTx/>
              <a:buChar char="-"/>
            </a:pPr>
            <a:r>
              <a:rPr lang="fi-FI" sz="2000" dirty="0" err="1" smtClean="0"/>
              <a:t>Detta</a:t>
            </a:r>
            <a:r>
              <a:rPr lang="fi-FI" sz="2000" dirty="0" smtClean="0"/>
              <a:t> metadata </a:t>
            </a:r>
            <a:r>
              <a:rPr lang="fi-FI" sz="2000" dirty="0" err="1" smtClean="0"/>
              <a:t>skall</a:t>
            </a:r>
            <a:r>
              <a:rPr lang="fi-FI" sz="2000" dirty="0" smtClean="0"/>
              <a:t> </a:t>
            </a:r>
            <a:r>
              <a:rPr lang="fi-FI" sz="2000" dirty="0" err="1" smtClean="0"/>
              <a:t>kopplas</a:t>
            </a:r>
            <a:r>
              <a:rPr lang="fi-FI" sz="2000" dirty="0" smtClean="0"/>
              <a:t> </a:t>
            </a:r>
            <a:r>
              <a:rPr lang="fi-FI" sz="2000" dirty="0" err="1" smtClean="0"/>
              <a:t>till</a:t>
            </a:r>
            <a:r>
              <a:rPr lang="fi-FI" sz="2000" dirty="0" smtClean="0"/>
              <a:t> </a:t>
            </a:r>
            <a:r>
              <a:rPr lang="fi-FI" sz="2000" dirty="0" err="1" smtClean="0"/>
              <a:t>bildfilerna</a:t>
            </a:r>
            <a:r>
              <a:rPr lang="fi-FI" sz="2000" dirty="0" smtClean="0"/>
              <a:t> (xml </a:t>
            </a:r>
            <a:r>
              <a:rPr lang="fi-FI" sz="2000" dirty="0" err="1" smtClean="0"/>
              <a:t>schema</a:t>
            </a:r>
            <a:r>
              <a:rPr lang="fi-FI" sz="2000" dirty="0" smtClean="0"/>
              <a:t> </a:t>
            </a:r>
            <a:r>
              <a:rPr lang="fi-FI" sz="2000" dirty="0" err="1" smtClean="0"/>
              <a:t>eller</a:t>
            </a:r>
            <a:r>
              <a:rPr lang="fi-FI" sz="2000" dirty="0" smtClean="0"/>
              <a:t> en </a:t>
            </a:r>
            <a:r>
              <a:rPr lang="fi-FI" sz="2000" dirty="0" err="1" smtClean="0"/>
              <a:t>separat</a:t>
            </a:r>
            <a:r>
              <a:rPr lang="fi-FI" sz="2000" dirty="0" smtClean="0"/>
              <a:t> </a:t>
            </a:r>
            <a:r>
              <a:rPr lang="fi-FI" sz="2000" dirty="0" err="1" smtClean="0"/>
              <a:t>textformat</a:t>
            </a:r>
            <a:r>
              <a:rPr lang="fi-FI" sz="2000" dirty="0" smtClean="0"/>
              <a:t>)</a:t>
            </a:r>
          </a:p>
          <a:p>
            <a:endParaRPr lang="fi-FI" sz="2000" dirty="0"/>
          </a:p>
          <a:p>
            <a:r>
              <a:rPr lang="fi-FI" sz="2000" dirty="0" err="1" smtClean="0"/>
              <a:t>Digitaliserade</a:t>
            </a:r>
            <a:r>
              <a:rPr lang="fi-FI" sz="2000" dirty="0" smtClean="0"/>
              <a:t> </a:t>
            </a:r>
            <a:r>
              <a:rPr lang="fi-FI" sz="2000" dirty="0" err="1" smtClean="0"/>
              <a:t>bildfil</a:t>
            </a:r>
            <a:r>
              <a:rPr lang="fi-FI" sz="2000" dirty="0" smtClean="0"/>
              <a:t> </a:t>
            </a:r>
            <a:r>
              <a:rPr lang="fi-FI" sz="2000" dirty="0" err="1"/>
              <a:t>förvaras</a:t>
            </a:r>
            <a:r>
              <a:rPr lang="fi-FI" sz="2000" dirty="0"/>
              <a:t> </a:t>
            </a:r>
            <a:r>
              <a:rPr lang="fi-FI" sz="2000" dirty="0" err="1" smtClean="0"/>
              <a:t>nu</a:t>
            </a:r>
            <a:r>
              <a:rPr lang="fi-FI" sz="2000" dirty="0" smtClean="0"/>
              <a:t> i </a:t>
            </a:r>
            <a:r>
              <a:rPr lang="fi-FI" sz="2000" dirty="0" err="1"/>
              <a:t>Digitalarkiv</a:t>
            </a:r>
            <a:r>
              <a:rPr lang="fi-FI" sz="2000" dirty="0"/>
              <a:t> (CSC). </a:t>
            </a:r>
            <a:r>
              <a:rPr lang="fi-FI" sz="2000" dirty="0" smtClean="0"/>
              <a:t>I </a:t>
            </a:r>
            <a:r>
              <a:rPr lang="fi-FI" sz="2000" dirty="0" err="1" smtClean="0"/>
              <a:t>när</a:t>
            </a:r>
            <a:r>
              <a:rPr lang="fi-FI" sz="2000" dirty="0" smtClean="0"/>
              <a:t> </a:t>
            </a:r>
            <a:r>
              <a:rPr lang="fi-FI" sz="2000" dirty="0" err="1" smtClean="0"/>
              <a:t>framtid</a:t>
            </a:r>
            <a:r>
              <a:rPr lang="fi-FI" sz="2000" dirty="0" smtClean="0"/>
              <a:t> </a:t>
            </a:r>
            <a:r>
              <a:rPr lang="fi-FI" sz="2000" dirty="0" err="1" smtClean="0"/>
              <a:t>kommer</a:t>
            </a:r>
            <a:r>
              <a:rPr lang="fi-FI" sz="2000" dirty="0" smtClean="0"/>
              <a:t> </a:t>
            </a:r>
            <a:r>
              <a:rPr lang="fi-FI" sz="2000" dirty="0" err="1" smtClean="0"/>
              <a:t>digitaliserade</a:t>
            </a:r>
            <a:r>
              <a:rPr lang="fi-FI" sz="2000" dirty="0" smtClean="0"/>
              <a:t> </a:t>
            </a:r>
            <a:r>
              <a:rPr lang="fi-FI" sz="2000" dirty="0" err="1" smtClean="0"/>
              <a:t>bildfil</a:t>
            </a:r>
            <a:r>
              <a:rPr lang="fi-FI" sz="2000" dirty="0" smtClean="0"/>
              <a:t> </a:t>
            </a:r>
            <a:r>
              <a:rPr lang="fi-FI" sz="2000" dirty="0" err="1" smtClean="0"/>
              <a:t>med</a:t>
            </a:r>
            <a:r>
              <a:rPr lang="fi-FI" sz="2000" dirty="0" smtClean="0"/>
              <a:t> </a:t>
            </a:r>
            <a:r>
              <a:rPr lang="fi-FI" sz="2000" dirty="0" err="1" smtClean="0"/>
              <a:t>skapad</a:t>
            </a:r>
            <a:r>
              <a:rPr lang="fi-FI" sz="2000" dirty="0" smtClean="0"/>
              <a:t> </a:t>
            </a:r>
            <a:r>
              <a:rPr lang="fi-FI" sz="2000" dirty="0" err="1" smtClean="0"/>
              <a:t>innehållsmetadata</a:t>
            </a:r>
            <a:r>
              <a:rPr lang="fi-FI" sz="2000" dirty="0" smtClean="0"/>
              <a:t> </a:t>
            </a:r>
            <a:r>
              <a:rPr lang="fi-FI" sz="2000" dirty="0" err="1" smtClean="0"/>
              <a:t>används</a:t>
            </a:r>
            <a:r>
              <a:rPr lang="fi-FI" sz="2000" dirty="0" smtClean="0"/>
              <a:t> i SAPA, en </a:t>
            </a:r>
            <a:r>
              <a:rPr lang="fi-FI" sz="2000" dirty="0" err="1" smtClean="0"/>
              <a:t>system</a:t>
            </a:r>
            <a:r>
              <a:rPr lang="fi-FI" sz="2000" dirty="0" smtClean="0"/>
              <a:t> för </a:t>
            </a:r>
            <a:r>
              <a:rPr lang="fi-FI" sz="2000" dirty="0" err="1" smtClean="0"/>
              <a:t>att</a:t>
            </a:r>
            <a:r>
              <a:rPr lang="fi-FI" sz="2000" dirty="0" smtClean="0"/>
              <a:t> </a:t>
            </a:r>
            <a:r>
              <a:rPr lang="fi-FI" sz="2000" dirty="0" err="1" smtClean="0"/>
              <a:t>motta</a:t>
            </a:r>
            <a:r>
              <a:rPr lang="fi-FI" sz="2000" dirty="0" smtClean="0"/>
              <a:t> </a:t>
            </a:r>
            <a:r>
              <a:rPr lang="fi-FI" sz="2000" dirty="0" err="1" smtClean="0"/>
              <a:t>född</a:t>
            </a:r>
            <a:r>
              <a:rPr lang="fi-FI" sz="2000" dirty="0" smtClean="0"/>
              <a:t> </a:t>
            </a:r>
            <a:r>
              <a:rPr lang="fi-FI" sz="2000" dirty="0" err="1" smtClean="0"/>
              <a:t>elektronisk</a:t>
            </a:r>
            <a:r>
              <a:rPr lang="fi-FI" sz="2000" dirty="0" smtClean="0"/>
              <a:t> </a:t>
            </a:r>
            <a:r>
              <a:rPr lang="fi-FI" sz="2000" dirty="0" err="1" smtClean="0"/>
              <a:t>samt</a:t>
            </a:r>
            <a:r>
              <a:rPr lang="fi-FI" sz="2000" dirty="0" smtClean="0"/>
              <a:t> </a:t>
            </a:r>
            <a:r>
              <a:rPr lang="fi-FI" sz="2000" dirty="0" err="1" smtClean="0"/>
              <a:t>skannade</a:t>
            </a:r>
            <a:r>
              <a:rPr lang="fi-FI" sz="2000" dirty="0" smtClean="0"/>
              <a:t> </a:t>
            </a:r>
            <a:r>
              <a:rPr lang="fi-FI" sz="2000" dirty="0" err="1" smtClean="0"/>
              <a:t>material</a:t>
            </a:r>
            <a:r>
              <a:rPr lang="fi-FI" sz="2000" dirty="0" smtClean="0"/>
              <a:t>, </a:t>
            </a:r>
            <a:r>
              <a:rPr lang="fi-FI" sz="2000" dirty="0" err="1" smtClean="0"/>
              <a:t>och</a:t>
            </a:r>
            <a:r>
              <a:rPr lang="fi-FI" sz="2000" dirty="0" smtClean="0"/>
              <a:t> </a:t>
            </a:r>
            <a:r>
              <a:rPr lang="fi-FI" sz="2000" dirty="0" err="1" smtClean="0"/>
              <a:t>förvaras</a:t>
            </a:r>
            <a:r>
              <a:rPr lang="fi-FI" sz="2000" dirty="0" smtClean="0"/>
              <a:t> i PAS, en </a:t>
            </a:r>
            <a:r>
              <a:rPr lang="fi-FI" sz="2000" dirty="0" err="1" smtClean="0"/>
              <a:t>system</a:t>
            </a:r>
            <a:r>
              <a:rPr lang="fi-FI" sz="2000" dirty="0" smtClean="0"/>
              <a:t> för </a:t>
            </a:r>
            <a:r>
              <a:rPr lang="fi-FI" sz="2000" dirty="0" err="1" smtClean="0"/>
              <a:t>långtidsförvaring</a:t>
            </a:r>
            <a:r>
              <a:rPr lang="fi-FI" sz="2000" dirty="0" smtClean="0"/>
              <a:t> av </a:t>
            </a:r>
            <a:r>
              <a:rPr lang="fi-FI" sz="2000" dirty="0" err="1" smtClean="0"/>
              <a:t>all</a:t>
            </a:r>
            <a:r>
              <a:rPr lang="fi-FI" sz="2000" dirty="0" smtClean="0"/>
              <a:t> </a:t>
            </a:r>
            <a:r>
              <a:rPr lang="fi-FI" sz="2000" dirty="0" err="1" smtClean="0"/>
              <a:t>digital</a:t>
            </a:r>
            <a:r>
              <a:rPr lang="fi-FI" sz="2000" dirty="0" smtClean="0"/>
              <a:t> </a:t>
            </a:r>
            <a:r>
              <a:rPr lang="fi-FI" sz="2000" dirty="0" err="1" smtClean="0"/>
              <a:t>material</a:t>
            </a:r>
            <a:r>
              <a:rPr lang="fi-FI" sz="2000" dirty="0" smtClean="0"/>
              <a:t>.</a:t>
            </a:r>
            <a:endParaRPr lang="fi-FI" sz="2000" dirty="0"/>
          </a:p>
          <a:p>
            <a:endParaRPr lang="fi-FI" dirty="0" smtClean="0">
              <a:solidFill>
                <a:srgbClr val="FF0000"/>
              </a:solidFill>
            </a:endParaRPr>
          </a:p>
          <a:p>
            <a:endParaRPr lang="fi-FI" dirty="0"/>
          </a:p>
        </p:txBody>
      </p:sp>
    </p:spTree>
    <p:extLst>
      <p:ext uri="{BB962C8B-B14F-4D97-AF65-F5344CB8AC3E}">
        <p14:creationId xmlns:p14="http://schemas.microsoft.com/office/powerpoint/2010/main" val="100203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title"/>
          </p:nvPr>
        </p:nvSpPr>
        <p:spPr>
          <a:xfrm>
            <a:off x="0" y="741514"/>
            <a:ext cx="9144000" cy="1143000"/>
          </a:xfrm>
        </p:spPr>
        <p:txBody>
          <a:bodyPr/>
          <a:lstStyle/>
          <a:p>
            <a:pPr algn="ctr"/>
            <a:r>
              <a:rPr lang="fi-FI" dirty="0" err="1" smtClean="0">
                <a:latin typeface="+mn-lt"/>
              </a:rPr>
              <a:t>Digitalisering</a:t>
            </a:r>
            <a:r>
              <a:rPr lang="fi-FI" dirty="0" smtClean="0">
                <a:latin typeface="+mn-lt"/>
              </a:rPr>
              <a:t> 2015-</a:t>
            </a:r>
            <a:endParaRPr lang="fi-FI" dirty="0">
              <a:latin typeface="+mn-lt"/>
            </a:endParaRPr>
          </a:p>
        </p:txBody>
      </p:sp>
      <p:pic>
        <p:nvPicPr>
          <p:cNvPr id="4098" name="Picture 2" descr="http://natgeo.fi/files/bonnier-ngm/imagecache/630x420/pictures/bo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5742" y="1826578"/>
            <a:ext cx="1863005" cy="124200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www.igrafinet.fi/wp-content/uploads/2014/05/Grafcut-52H-Nx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2377" y="1459615"/>
            <a:ext cx="2488032" cy="2488033"/>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uora nuoliyhdysviiva 5"/>
          <p:cNvCxnSpPr>
            <a:stCxn id="4098" idx="3"/>
          </p:cNvCxnSpPr>
          <p:nvPr/>
        </p:nvCxnSpPr>
        <p:spPr>
          <a:xfrm>
            <a:off x="2268747" y="2447580"/>
            <a:ext cx="1043796"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4100" name="Picture 4" descr="http://www.duplousa.com/_upload/images/UJ-500AS%20Paper%20Jogg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85771" y="1563587"/>
            <a:ext cx="1190146" cy="2696123"/>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uora nuoliyhdysviiva 7"/>
          <p:cNvCxnSpPr/>
          <p:nvPr/>
        </p:nvCxnSpPr>
        <p:spPr>
          <a:xfrm>
            <a:off x="5227608" y="2378778"/>
            <a:ext cx="1458163" cy="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12" name="Picture 2" descr="http://www.dicom.com/bilder/scanner/Kodak/i560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39646" y="4040501"/>
            <a:ext cx="2933494" cy="1954963"/>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Kulmayhdysviiva 10"/>
          <p:cNvCxnSpPr>
            <a:stCxn id="4100" idx="2"/>
            <a:endCxn id="12" idx="3"/>
          </p:cNvCxnSpPr>
          <p:nvPr/>
        </p:nvCxnSpPr>
        <p:spPr>
          <a:xfrm rot="5400000">
            <a:off x="6147856" y="3884994"/>
            <a:ext cx="758273" cy="1507704"/>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702709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idx="4294967295"/>
          </p:nvPr>
        </p:nvSpPr>
        <p:spPr bwMode="auto">
          <a:xfrm>
            <a:off x="457200" y="0"/>
            <a:ext cx="8229600" cy="1143000"/>
          </a:xfrm>
          <a:prstGeom prst="rect">
            <a:avLst/>
          </a:prstGeom>
          <a:noFill/>
          <a:ln>
            <a:miter lim="800000"/>
            <a:headEnd/>
            <a:tailEnd/>
          </a:ln>
        </p:spPr>
        <p:txBody>
          <a:bodyPr/>
          <a:lstStyle/>
          <a:p>
            <a:pPr eaLnBrk="1" hangingPunct="1"/>
            <a:endParaRPr lang="fi-FI" dirty="0" smtClean="0"/>
          </a:p>
        </p:txBody>
      </p:sp>
      <p:sp>
        <p:nvSpPr>
          <p:cNvPr id="37890" name="Text Box 3"/>
          <p:cNvSpPr txBox="1">
            <a:spLocks noChangeArrowheads="1"/>
          </p:cNvSpPr>
          <p:nvPr/>
        </p:nvSpPr>
        <p:spPr bwMode="auto">
          <a:xfrm>
            <a:off x="457200" y="1143000"/>
            <a:ext cx="8229600" cy="400110"/>
          </a:xfrm>
          <a:prstGeom prst="rect">
            <a:avLst/>
          </a:prstGeom>
          <a:noFill/>
          <a:ln w="9525">
            <a:noFill/>
            <a:miter lim="800000"/>
            <a:headEnd/>
            <a:tailEnd/>
          </a:ln>
        </p:spPr>
        <p:txBody>
          <a:bodyPr>
            <a:spAutoFit/>
          </a:bodyPr>
          <a:lstStyle/>
          <a:p>
            <a:pPr defTabSz="914400">
              <a:spcBef>
                <a:spcPct val="50000"/>
              </a:spcBef>
            </a:pPr>
            <a:endParaRPr lang="fi-FI" sz="2000" dirty="0"/>
          </a:p>
        </p:txBody>
      </p:sp>
      <p:pic>
        <p:nvPicPr>
          <p:cNvPr id="2" name="Kuva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4213185"/>
            <a:ext cx="3194612" cy="2395959"/>
          </a:xfrm>
          <a:prstGeom prst="rect">
            <a:avLst/>
          </a:prstGeom>
        </p:spPr>
      </p:pic>
      <p:pic>
        <p:nvPicPr>
          <p:cNvPr id="3" name="Kuva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39959" y="0"/>
            <a:ext cx="3194611" cy="1795371"/>
          </a:xfrm>
          <a:prstGeom prst="rect">
            <a:avLst/>
          </a:prstGeom>
        </p:spPr>
      </p:pic>
      <p:pic>
        <p:nvPicPr>
          <p:cNvPr id="4" name="Kuva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91917" y="2020072"/>
            <a:ext cx="4572000" cy="2569464"/>
          </a:xfrm>
          <a:prstGeom prst="rect">
            <a:avLst/>
          </a:prstGeom>
        </p:spPr>
      </p:pic>
      <p:pic>
        <p:nvPicPr>
          <p:cNvPr id="6" name="Kuva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438831" y="4456253"/>
            <a:ext cx="3995739" cy="2245605"/>
          </a:xfrm>
          <a:prstGeom prst="rect">
            <a:avLst/>
          </a:prstGeom>
        </p:spPr>
      </p:pic>
      <p:pic>
        <p:nvPicPr>
          <p:cNvPr id="7" name="Kuva 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0" y="-69448"/>
            <a:ext cx="3554875" cy="4739833"/>
          </a:xfrm>
          <a:prstGeom prst="rect">
            <a:avLst/>
          </a:prstGeom>
        </p:spPr>
      </p:pic>
    </p:spTree>
    <p:extLst>
      <p:ext uri="{BB962C8B-B14F-4D97-AF65-F5344CB8AC3E}">
        <p14:creationId xmlns:p14="http://schemas.microsoft.com/office/powerpoint/2010/main" val="2189836700"/>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idx="4294967295"/>
          </p:nvPr>
        </p:nvSpPr>
        <p:spPr bwMode="auto">
          <a:xfrm>
            <a:off x="457200" y="0"/>
            <a:ext cx="8229600" cy="1143000"/>
          </a:xfrm>
          <a:prstGeom prst="rect">
            <a:avLst/>
          </a:prstGeom>
          <a:noFill/>
          <a:ln>
            <a:miter lim="800000"/>
            <a:headEnd/>
            <a:tailEnd/>
          </a:ln>
        </p:spPr>
        <p:txBody>
          <a:bodyPr/>
          <a:lstStyle/>
          <a:p>
            <a:pPr eaLnBrk="1" hangingPunct="1"/>
            <a:endParaRPr lang="fi-FI" dirty="0" smtClean="0"/>
          </a:p>
        </p:txBody>
      </p:sp>
      <p:sp>
        <p:nvSpPr>
          <p:cNvPr id="37890" name="Text Box 3"/>
          <p:cNvSpPr txBox="1">
            <a:spLocks noChangeArrowheads="1"/>
          </p:cNvSpPr>
          <p:nvPr/>
        </p:nvSpPr>
        <p:spPr bwMode="auto">
          <a:xfrm>
            <a:off x="457200" y="1143000"/>
            <a:ext cx="8229600" cy="400110"/>
          </a:xfrm>
          <a:prstGeom prst="rect">
            <a:avLst/>
          </a:prstGeom>
          <a:noFill/>
          <a:ln w="9525">
            <a:noFill/>
            <a:miter lim="800000"/>
            <a:headEnd/>
            <a:tailEnd/>
          </a:ln>
        </p:spPr>
        <p:txBody>
          <a:bodyPr>
            <a:spAutoFit/>
          </a:bodyPr>
          <a:lstStyle/>
          <a:p>
            <a:pPr defTabSz="914400">
              <a:spcBef>
                <a:spcPct val="50000"/>
              </a:spcBef>
            </a:pPr>
            <a:endParaRPr lang="fi-FI" sz="2000" dirty="0"/>
          </a:p>
        </p:txBody>
      </p:sp>
      <p:pic>
        <p:nvPicPr>
          <p:cNvPr id="7" name="Kuva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450" y="32614"/>
            <a:ext cx="4027989" cy="3020992"/>
          </a:xfrm>
          <a:prstGeom prst="rect">
            <a:avLst/>
          </a:prstGeom>
        </p:spPr>
      </p:pic>
      <p:pic>
        <p:nvPicPr>
          <p:cNvPr id="8" name="Kuva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16683" y="49975"/>
            <a:ext cx="4004841" cy="3003631"/>
          </a:xfrm>
          <a:prstGeom prst="rect">
            <a:avLst/>
          </a:prstGeom>
        </p:spPr>
      </p:pic>
      <p:pic>
        <p:nvPicPr>
          <p:cNvPr id="9" name="Kuva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8344" y="3330614"/>
            <a:ext cx="3345084" cy="2508813"/>
          </a:xfrm>
          <a:prstGeom prst="rect">
            <a:avLst/>
          </a:prstGeom>
        </p:spPr>
      </p:pic>
      <p:pic>
        <p:nvPicPr>
          <p:cNvPr id="10" name="Kuva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282634" y="3330614"/>
            <a:ext cx="4572000" cy="2569464"/>
          </a:xfrm>
          <a:prstGeom prst="rect">
            <a:avLst/>
          </a:prstGeom>
        </p:spPr>
      </p:pic>
    </p:spTree>
    <p:extLst>
      <p:ext uri="{BB962C8B-B14F-4D97-AF65-F5344CB8AC3E}">
        <p14:creationId xmlns:p14="http://schemas.microsoft.com/office/powerpoint/2010/main" val="1607849883"/>
      </p:ext>
    </p:extLst>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Kaavio 10"/>
          <p:cNvGraphicFramePr>
            <a:graphicFrameLocks/>
          </p:cNvGraphicFramePr>
          <p:nvPr>
            <p:extLst>
              <p:ext uri="{D42A27DB-BD31-4B8C-83A1-F6EECF244321}">
                <p14:modId xmlns:p14="http://schemas.microsoft.com/office/powerpoint/2010/main" val="3193031176"/>
              </p:ext>
            </p:extLst>
          </p:nvPr>
        </p:nvGraphicFramePr>
        <p:xfrm>
          <a:off x="342216" y="1109037"/>
          <a:ext cx="8009680" cy="502341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496545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2"/>
          <p:cNvSpPr>
            <a:spLocks noChangeArrowheads="1"/>
          </p:cNvSpPr>
          <p:nvPr/>
        </p:nvSpPr>
        <p:spPr bwMode="auto">
          <a:xfrm>
            <a:off x="4905374" y="3643938"/>
            <a:ext cx="1724026" cy="1814957"/>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none" anchor="t"/>
          <a:lstStyle/>
          <a:p>
            <a:pPr algn="ctr" defTabSz="914400"/>
            <a:r>
              <a:rPr lang="fi-FI" sz="2000" b="1" dirty="0" smtClean="0">
                <a:solidFill>
                  <a:schemeClr val="tx1"/>
                </a:solidFill>
              </a:rPr>
              <a:t>Digital-</a:t>
            </a:r>
            <a:endParaRPr lang="fi-FI" sz="2000" b="1" dirty="0">
              <a:solidFill>
                <a:schemeClr val="tx1"/>
              </a:solidFill>
            </a:endParaRPr>
          </a:p>
          <a:p>
            <a:pPr algn="ctr" defTabSz="914400"/>
            <a:r>
              <a:rPr lang="fi-FI" sz="2000" b="1" dirty="0" err="1" smtClean="0">
                <a:solidFill>
                  <a:schemeClr val="tx1"/>
                </a:solidFill>
              </a:rPr>
              <a:t>arkiv</a:t>
            </a:r>
            <a:endParaRPr lang="fi-FI" sz="2000" b="1" dirty="0">
              <a:solidFill>
                <a:schemeClr val="tx1"/>
              </a:solidFill>
            </a:endParaRPr>
          </a:p>
        </p:txBody>
      </p:sp>
      <p:sp>
        <p:nvSpPr>
          <p:cNvPr id="2" name="Otsikko 1"/>
          <p:cNvSpPr>
            <a:spLocks noGrp="1"/>
          </p:cNvSpPr>
          <p:nvPr>
            <p:ph type="title"/>
          </p:nvPr>
        </p:nvSpPr>
        <p:spPr>
          <a:xfrm>
            <a:off x="934662" y="24063"/>
            <a:ext cx="7303336" cy="525946"/>
          </a:xfrm>
        </p:spPr>
        <p:txBody>
          <a:bodyPr>
            <a:normAutofit fontScale="90000"/>
          </a:bodyPr>
          <a:lstStyle/>
          <a:p>
            <a:r>
              <a:rPr lang="fi-FI" dirty="0" err="1" smtClean="0"/>
              <a:t>Digitaliseringshelhet</a:t>
            </a:r>
            <a:r>
              <a:rPr lang="fi-FI" dirty="0" smtClean="0"/>
              <a:t> 2017</a:t>
            </a:r>
            <a:endParaRPr lang="fi-FI" dirty="0"/>
          </a:p>
        </p:txBody>
      </p:sp>
      <p:sp>
        <p:nvSpPr>
          <p:cNvPr id="4" name="Päivämäärän paikkamerkki 3"/>
          <p:cNvSpPr>
            <a:spLocks noGrp="1"/>
          </p:cNvSpPr>
          <p:nvPr>
            <p:ph type="dt" sz="half" idx="10"/>
          </p:nvPr>
        </p:nvSpPr>
        <p:spPr/>
        <p:txBody>
          <a:bodyPr/>
          <a:lstStyle/>
          <a:p>
            <a:fld id="{CBDFBE88-C95D-4C94-A483-81EAD3CF227F}" type="datetime1">
              <a:rPr lang="fi-FI" smtClean="0"/>
              <a:t>27.9.2016</a:t>
            </a:fld>
            <a:endParaRPr lang="en-US" dirty="0"/>
          </a:p>
        </p:txBody>
      </p:sp>
      <p:sp>
        <p:nvSpPr>
          <p:cNvPr id="5" name="Dian numeron paikkamerkki 4"/>
          <p:cNvSpPr>
            <a:spLocks noGrp="1"/>
          </p:cNvSpPr>
          <p:nvPr>
            <p:ph type="sldNum" sz="quarter" idx="12"/>
          </p:nvPr>
        </p:nvSpPr>
        <p:spPr/>
        <p:txBody>
          <a:bodyPr/>
          <a:lstStyle/>
          <a:p>
            <a:fld id="{5F10857B-FE13-434A-BF63-EAFC18DA1BA0}" type="slidenum">
              <a:rPr lang="en-US" smtClean="0"/>
              <a:t>16</a:t>
            </a:fld>
            <a:endParaRPr lang="en-US"/>
          </a:p>
        </p:txBody>
      </p:sp>
      <p:sp>
        <p:nvSpPr>
          <p:cNvPr id="6" name="Rectangle 9"/>
          <p:cNvSpPr>
            <a:spLocks noChangeArrowheads="1"/>
          </p:cNvSpPr>
          <p:nvPr/>
        </p:nvSpPr>
        <p:spPr bwMode="auto">
          <a:xfrm>
            <a:off x="5067433" y="4904857"/>
            <a:ext cx="1441450" cy="458788"/>
          </a:xfrm>
          <a:prstGeom prst="rect">
            <a:avLst/>
          </a:prstGeom>
          <a:ln>
            <a:headEnd/>
            <a:tailEnd/>
          </a:ln>
        </p:spPr>
        <p:style>
          <a:lnRef idx="3">
            <a:schemeClr val="lt1"/>
          </a:lnRef>
          <a:fillRef idx="1">
            <a:schemeClr val="accent6"/>
          </a:fillRef>
          <a:effectRef idx="1">
            <a:schemeClr val="accent6"/>
          </a:effectRef>
          <a:fontRef idx="minor">
            <a:schemeClr val="lt1"/>
          </a:fontRef>
        </p:style>
        <p:txBody>
          <a:bodyPr wrap="none" anchor="ctr"/>
          <a:lstStyle/>
          <a:p>
            <a:pPr algn="ctr" defTabSz="914400"/>
            <a:r>
              <a:rPr lang="fi-FI" sz="2000" dirty="0">
                <a:solidFill>
                  <a:schemeClr val="tx1"/>
                </a:solidFill>
              </a:rPr>
              <a:t>JPEG (x2)</a:t>
            </a:r>
          </a:p>
        </p:txBody>
      </p:sp>
      <p:sp>
        <p:nvSpPr>
          <p:cNvPr id="8" name="Rectangle 14"/>
          <p:cNvSpPr>
            <a:spLocks noChangeArrowheads="1"/>
          </p:cNvSpPr>
          <p:nvPr/>
        </p:nvSpPr>
        <p:spPr bwMode="auto">
          <a:xfrm>
            <a:off x="1604513" y="4867272"/>
            <a:ext cx="2815086" cy="935037"/>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defTabSz="914400"/>
            <a:r>
              <a:rPr lang="fi-FI" sz="2000" dirty="0" err="1" smtClean="0">
                <a:solidFill>
                  <a:schemeClr val="tx1"/>
                </a:solidFill>
              </a:rPr>
              <a:t>Användning</a:t>
            </a:r>
            <a:endParaRPr lang="fi-FI" sz="2000" dirty="0">
              <a:solidFill>
                <a:schemeClr val="tx1"/>
              </a:solidFill>
            </a:endParaRPr>
          </a:p>
          <a:p>
            <a:pPr algn="ctr" defTabSz="914400"/>
            <a:r>
              <a:rPr lang="fi-FI" sz="2000" dirty="0" err="1" smtClean="0">
                <a:solidFill>
                  <a:schemeClr val="tx1"/>
                </a:solidFill>
              </a:rPr>
              <a:t>fritt/begränsat</a:t>
            </a:r>
            <a:r>
              <a:rPr lang="fi-FI" sz="2000" dirty="0" smtClean="0">
                <a:solidFill>
                  <a:schemeClr val="tx1"/>
                </a:solidFill>
              </a:rPr>
              <a:t>/</a:t>
            </a:r>
            <a:endParaRPr lang="fi-FI" sz="2000" dirty="0">
              <a:solidFill>
                <a:schemeClr val="tx1"/>
              </a:solidFill>
            </a:endParaRPr>
          </a:p>
          <a:p>
            <a:pPr algn="ctr" defTabSz="914400"/>
            <a:r>
              <a:rPr lang="fi-FI" sz="2000" dirty="0" smtClean="0">
                <a:solidFill>
                  <a:schemeClr val="tx1"/>
                </a:solidFill>
              </a:rPr>
              <a:t>(</a:t>
            </a:r>
            <a:r>
              <a:rPr lang="fi-FI" sz="2000" dirty="0" err="1" smtClean="0">
                <a:solidFill>
                  <a:schemeClr val="tx1"/>
                </a:solidFill>
              </a:rPr>
              <a:t>digital</a:t>
            </a:r>
            <a:r>
              <a:rPr lang="fi-FI" sz="2000" dirty="0" smtClean="0">
                <a:solidFill>
                  <a:schemeClr val="tx1"/>
                </a:solidFill>
              </a:rPr>
              <a:t>)</a:t>
            </a:r>
            <a:endParaRPr lang="fi-FI" sz="2000" dirty="0">
              <a:solidFill>
                <a:schemeClr val="tx1"/>
              </a:solidFill>
            </a:endParaRPr>
          </a:p>
        </p:txBody>
      </p:sp>
      <p:sp>
        <p:nvSpPr>
          <p:cNvPr id="9" name="Rectangle 3"/>
          <p:cNvSpPr>
            <a:spLocks noChangeArrowheads="1"/>
          </p:cNvSpPr>
          <p:nvPr/>
        </p:nvSpPr>
        <p:spPr bwMode="auto">
          <a:xfrm>
            <a:off x="-64283" y="863599"/>
            <a:ext cx="1584325" cy="836612"/>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algn="ctr" defTabSz="914400"/>
            <a:r>
              <a:rPr lang="fi-FI" sz="2000" dirty="0" err="1" smtClean="0">
                <a:solidFill>
                  <a:schemeClr val="tx1"/>
                </a:solidFill>
              </a:rPr>
              <a:t>Samlingar</a:t>
            </a:r>
            <a:endParaRPr lang="fi-FI" sz="2000" dirty="0">
              <a:solidFill>
                <a:schemeClr val="tx1"/>
              </a:solidFill>
            </a:endParaRPr>
          </a:p>
          <a:p>
            <a:pPr algn="ctr" defTabSz="914400"/>
            <a:r>
              <a:rPr lang="fi-FI" sz="2000" dirty="0" smtClean="0">
                <a:solidFill>
                  <a:schemeClr val="tx1"/>
                </a:solidFill>
              </a:rPr>
              <a:t>(</a:t>
            </a:r>
            <a:r>
              <a:rPr lang="fi-FI" sz="2000" dirty="0" err="1" smtClean="0">
                <a:solidFill>
                  <a:schemeClr val="tx1"/>
                </a:solidFill>
              </a:rPr>
              <a:t>originala</a:t>
            </a:r>
            <a:r>
              <a:rPr lang="fi-FI" sz="2000" dirty="0" smtClean="0">
                <a:solidFill>
                  <a:schemeClr val="tx1"/>
                </a:solidFill>
              </a:rPr>
              <a:t>)</a:t>
            </a:r>
            <a:endParaRPr lang="fi-FI" sz="2000" dirty="0">
              <a:solidFill>
                <a:schemeClr val="tx1"/>
              </a:solidFill>
            </a:endParaRPr>
          </a:p>
        </p:txBody>
      </p:sp>
      <p:sp>
        <p:nvSpPr>
          <p:cNvPr id="10" name="Rectangle 4"/>
          <p:cNvSpPr>
            <a:spLocks noChangeArrowheads="1"/>
          </p:cNvSpPr>
          <p:nvPr/>
        </p:nvSpPr>
        <p:spPr bwMode="auto">
          <a:xfrm>
            <a:off x="6762697" y="782637"/>
            <a:ext cx="2322174" cy="863600"/>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wrap="none" anchor="ctr"/>
          <a:lstStyle/>
          <a:p>
            <a:pPr algn="ctr" defTabSz="914400"/>
            <a:r>
              <a:rPr lang="fi-FI" sz="2000" dirty="0" err="1" smtClean="0">
                <a:solidFill>
                  <a:schemeClr val="tx1"/>
                </a:solidFill>
              </a:rPr>
              <a:t>Skanningen</a:t>
            </a:r>
            <a:endParaRPr lang="fi-FI" sz="2000" dirty="0" smtClean="0">
              <a:solidFill>
                <a:schemeClr val="tx1"/>
              </a:solidFill>
            </a:endParaRPr>
          </a:p>
          <a:p>
            <a:pPr algn="ctr" defTabSz="914400"/>
            <a:r>
              <a:rPr lang="fi-FI" sz="2000" dirty="0" smtClean="0">
                <a:solidFill>
                  <a:schemeClr val="tx1"/>
                </a:solidFill>
              </a:rPr>
              <a:t>8 </a:t>
            </a:r>
            <a:r>
              <a:rPr lang="fi-FI" sz="2000" dirty="0" err="1" smtClean="0">
                <a:solidFill>
                  <a:schemeClr val="tx1"/>
                </a:solidFill>
              </a:rPr>
              <a:t>bit</a:t>
            </a:r>
            <a:endParaRPr lang="fi-FI" sz="2000" dirty="0" smtClean="0">
              <a:solidFill>
                <a:schemeClr val="tx1"/>
              </a:solidFill>
            </a:endParaRPr>
          </a:p>
          <a:p>
            <a:pPr algn="ctr" defTabSz="914400"/>
            <a:r>
              <a:rPr lang="fi-FI" sz="2000" dirty="0" smtClean="0">
                <a:solidFill>
                  <a:schemeClr val="tx1"/>
                </a:solidFill>
              </a:rPr>
              <a:t>24 </a:t>
            </a:r>
            <a:r>
              <a:rPr lang="fi-FI" sz="2000" dirty="0" err="1" smtClean="0">
                <a:solidFill>
                  <a:schemeClr val="tx1"/>
                </a:solidFill>
              </a:rPr>
              <a:t>bit</a:t>
            </a:r>
            <a:endParaRPr lang="fi-FI" sz="2000" dirty="0">
              <a:solidFill>
                <a:schemeClr val="tx1"/>
              </a:solidFill>
            </a:endParaRPr>
          </a:p>
        </p:txBody>
      </p:sp>
      <p:sp>
        <p:nvSpPr>
          <p:cNvPr id="11" name="Rectangle 8"/>
          <p:cNvSpPr>
            <a:spLocks noChangeArrowheads="1"/>
          </p:cNvSpPr>
          <p:nvPr/>
        </p:nvSpPr>
        <p:spPr bwMode="auto">
          <a:xfrm>
            <a:off x="5067433" y="4343397"/>
            <a:ext cx="1441450" cy="476250"/>
          </a:xfrm>
          <a:prstGeom prst="rect">
            <a:avLst/>
          </a:prstGeom>
          <a:ln>
            <a:headEnd/>
            <a:tailEnd/>
          </a:ln>
        </p:spPr>
        <p:style>
          <a:lnRef idx="3">
            <a:schemeClr val="lt1"/>
          </a:lnRef>
          <a:fillRef idx="1">
            <a:schemeClr val="accent6"/>
          </a:fillRef>
          <a:effectRef idx="1">
            <a:schemeClr val="accent6"/>
          </a:effectRef>
          <a:fontRef idx="minor">
            <a:schemeClr val="lt1"/>
          </a:fontRef>
        </p:style>
        <p:txBody>
          <a:bodyPr wrap="none" anchor="ctr"/>
          <a:lstStyle/>
          <a:p>
            <a:pPr algn="ctr" defTabSz="914400"/>
            <a:r>
              <a:rPr lang="fi-FI" sz="2000" dirty="0">
                <a:solidFill>
                  <a:schemeClr val="tx1"/>
                </a:solidFill>
              </a:rPr>
              <a:t>TIFF</a:t>
            </a:r>
          </a:p>
        </p:txBody>
      </p:sp>
      <p:sp>
        <p:nvSpPr>
          <p:cNvPr id="12" name="Rectangle 10"/>
          <p:cNvSpPr>
            <a:spLocks noChangeArrowheads="1"/>
          </p:cNvSpPr>
          <p:nvPr/>
        </p:nvSpPr>
        <p:spPr bwMode="auto">
          <a:xfrm>
            <a:off x="1604512" y="4343397"/>
            <a:ext cx="2815087" cy="578439"/>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defTabSz="914400"/>
            <a:r>
              <a:rPr lang="fi-FI" sz="2000" dirty="0" err="1" smtClean="0">
                <a:solidFill>
                  <a:schemeClr val="tx1"/>
                </a:solidFill>
              </a:rPr>
              <a:t>Förvaring</a:t>
            </a:r>
            <a:endParaRPr lang="fi-FI" sz="2000" dirty="0" smtClean="0">
              <a:solidFill>
                <a:schemeClr val="tx1"/>
              </a:solidFill>
            </a:endParaRPr>
          </a:p>
          <a:p>
            <a:pPr algn="ctr" defTabSz="914400"/>
            <a:r>
              <a:rPr lang="fi-FI" sz="2000" dirty="0" err="1" smtClean="0">
                <a:solidFill>
                  <a:schemeClr val="tx1"/>
                </a:solidFill>
              </a:rPr>
              <a:t>Bandmedia</a:t>
            </a:r>
            <a:r>
              <a:rPr lang="fi-FI" sz="2000" dirty="0" smtClean="0">
                <a:solidFill>
                  <a:schemeClr val="tx1"/>
                </a:solidFill>
              </a:rPr>
              <a:t> x2 (</a:t>
            </a:r>
            <a:r>
              <a:rPr lang="fi-FI" sz="2000" dirty="0" err="1" smtClean="0">
                <a:solidFill>
                  <a:schemeClr val="tx1"/>
                </a:solidFill>
              </a:rPr>
              <a:t>digital</a:t>
            </a:r>
            <a:r>
              <a:rPr lang="fi-FI" sz="2000" dirty="0" smtClean="0">
                <a:solidFill>
                  <a:schemeClr val="tx1"/>
                </a:solidFill>
              </a:rPr>
              <a:t>)</a:t>
            </a:r>
            <a:endParaRPr lang="fi-FI" sz="2000" dirty="0">
              <a:solidFill>
                <a:schemeClr val="tx1"/>
              </a:solidFill>
            </a:endParaRPr>
          </a:p>
        </p:txBody>
      </p:sp>
      <p:sp>
        <p:nvSpPr>
          <p:cNvPr id="15" name="Rectangle 17"/>
          <p:cNvSpPr>
            <a:spLocks noChangeArrowheads="1"/>
          </p:cNvSpPr>
          <p:nvPr/>
        </p:nvSpPr>
        <p:spPr bwMode="auto">
          <a:xfrm>
            <a:off x="1845251" y="1700211"/>
            <a:ext cx="3527425" cy="919163"/>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wrap="none" anchor="ctr"/>
          <a:lstStyle/>
          <a:p>
            <a:pPr algn="ctr" defTabSz="914400">
              <a:defRPr/>
            </a:pPr>
            <a:r>
              <a:rPr lang="fi-FI" sz="2000" dirty="0" err="1" smtClean="0">
                <a:solidFill>
                  <a:schemeClr val="tx1"/>
                </a:solidFill>
              </a:rPr>
              <a:t>Metadata-arbete</a:t>
            </a:r>
            <a:r>
              <a:rPr lang="fi-FI" sz="2000" dirty="0" smtClean="0">
                <a:solidFill>
                  <a:schemeClr val="tx1"/>
                </a:solidFill>
              </a:rPr>
              <a:t> (Vakka, </a:t>
            </a:r>
          </a:p>
          <a:p>
            <a:pPr algn="ctr" defTabSz="914400">
              <a:defRPr/>
            </a:pPr>
            <a:r>
              <a:rPr lang="fi-FI" sz="2000" dirty="0" smtClean="0">
                <a:solidFill>
                  <a:schemeClr val="tx1"/>
                </a:solidFill>
              </a:rPr>
              <a:t>AHAA </a:t>
            </a:r>
            <a:r>
              <a:rPr lang="fi-FI" sz="2000" dirty="0" err="1" smtClean="0">
                <a:solidFill>
                  <a:schemeClr val="tx1"/>
                </a:solidFill>
              </a:rPr>
              <a:t>databaser</a:t>
            </a:r>
            <a:r>
              <a:rPr lang="fi-FI" sz="2000" dirty="0" smtClean="0">
                <a:solidFill>
                  <a:schemeClr val="tx1"/>
                </a:solidFill>
              </a:rPr>
              <a:t>)</a:t>
            </a:r>
            <a:endParaRPr lang="fi-FI" dirty="0">
              <a:solidFill>
                <a:schemeClr val="tx1"/>
              </a:solidFill>
            </a:endParaRPr>
          </a:p>
        </p:txBody>
      </p:sp>
      <p:sp>
        <p:nvSpPr>
          <p:cNvPr id="16" name="Rectangle 22"/>
          <p:cNvSpPr>
            <a:spLocks noChangeArrowheads="1"/>
          </p:cNvSpPr>
          <p:nvPr/>
        </p:nvSpPr>
        <p:spPr bwMode="auto">
          <a:xfrm>
            <a:off x="3501013" y="2657002"/>
            <a:ext cx="1871663" cy="392356"/>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wrap="none" anchor="ctr"/>
          <a:lstStyle/>
          <a:p>
            <a:pPr algn="ctr" defTabSz="914400"/>
            <a:r>
              <a:rPr lang="fi-FI" sz="2000" dirty="0" err="1" smtClean="0">
                <a:solidFill>
                  <a:schemeClr val="tx1"/>
                </a:solidFill>
              </a:rPr>
              <a:t>Konservering</a:t>
            </a:r>
            <a:r>
              <a:rPr lang="fi-FI" sz="2000" dirty="0" smtClean="0">
                <a:solidFill>
                  <a:schemeClr val="tx1"/>
                </a:solidFill>
              </a:rPr>
              <a:t> </a:t>
            </a:r>
            <a:endParaRPr lang="fi-FI" sz="2000" dirty="0">
              <a:solidFill>
                <a:schemeClr val="tx1"/>
              </a:solidFill>
            </a:endParaRPr>
          </a:p>
        </p:txBody>
      </p:sp>
      <p:sp>
        <p:nvSpPr>
          <p:cNvPr id="17" name="Rectangle 27"/>
          <p:cNvSpPr>
            <a:spLocks noChangeArrowheads="1"/>
          </p:cNvSpPr>
          <p:nvPr/>
        </p:nvSpPr>
        <p:spPr bwMode="auto">
          <a:xfrm>
            <a:off x="1837426" y="2663596"/>
            <a:ext cx="1655762" cy="385762"/>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wrap="none" anchor="ctr"/>
          <a:lstStyle/>
          <a:p>
            <a:pPr algn="ctr" defTabSz="914400"/>
            <a:r>
              <a:rPr lang="fi-FI" sz="2000" dirty="0" err="1" smtClean="0">
                <a:solidFill>
                  <a:schemeClr val="tx1"/>
                </a:solidFill>
              </a:rPr>
              <a:t>Förvaringsmat</a:t>
            </a:r>
            <a:r>
              <a:rPr lang="fi-FI" sz="2000" dirty="0" smtClean="0">
                <a:solidFill>
                  <a:schemeClr val="tx1"/>
                </a:solidFill>
              </a:rPr>
              <a:t>.</a:t>
            </a:r>
            <a:endParaRPr lang="fi-FI" sz="2000" dirty="0">
              <a:solidFill>
                <a:schemeClr val="tx1"/>
              </a:solidFill>
            </a:endParaRPr>
          </a:p>
        </p:txBody>
      </p:sp>
      <p:sp>
        <p:nvSpPr>
          <p:cNvPr id="18" name="Rectangle 15"/>
          <p:cNvSpPr>
            <a:spLocks noChangeArrowheads="1"/>
          </p:cNvSpPr>
          <p:nvPr/>
        </p:nvSpPr>
        <p:spPr bwMode="auto">
          <a:xfrm>
            <a:off x="6940870" y="4485586"/>
            <a:ext cx="2000249" cy="1113464"/>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wrap="none" anchor="ctr"/>
          <a:lstStyle/>
          <a:p>
            <a:pPr algn="ctr" defTabSz="914400"/>
            <a:r>
              <a:rPr lang="fi-FI" sz="2000" dirty="0" err="1" smtClean="0">
                <a:solidFill>
                  <a:schemeClr val="tx1"/>
                </a:solidFill>
              </a:rPr>
              <a:t>Kopiering</a:t>
            </a:r>
            <a:r>
              <a:rPr lang="fi-FI" sz="2000" dirty="0" smtClean="0">
                <a:solidFill>
                  <a:schemeClr val="tx1"/>
                </a:solidFill>
              </a:rPr>
              <a:t> </a:t>
            </a:r>
            <a:r>
              <a:rPr lang="fi-FI" sz="2000" dirty="0" err="1" smtClean="0">
                <a:solidFill>
                  <a:schemeClr val="tx1"/>
                </a:solidFill>
              </a:rPr>
              <a:t>till</a:t>
            </a:r>
            <a:r>
              <a:rPr lang="fi-FI" sz="2000" dirty="0" smtClean="0">
                <a:solidFill>
                  <a:schemeClr val="tx1"/>
                </a:solidFill>
              </a:rPr>
              <a:t> </a:t>
            </a:r>
            <a:r>
              <a:rPr lang="fi-FI" sz="2000" dirty="0" err="1" smtClean="0">
                <a:solidFill>
                  <a:schemeClr val="tx1"/>
                </a:solidFill>
              </a:rPr>
              <a:t>CSC</a:t>
            </a:r>
            <a:r>
              <a:rPr lang="fi-FI" sz="2000" dirty="0" err="1">
                <a:solidFill>
                  <a:schemeClr val="tx1"/>
                </a:solidFill>
              </a:rPr>
              <a:t>s</a:t>
            </a:r>
            <a:r>
              <a:rPr lang="fi-FI" sz="2000" dirty="0" smtClean="0">
                <a:solidFill>
                  <a:schemeClr val="tx1"/>
                </a:solidFill>
              </a:rPr>
              <a:t> </a:t>
            </a:r>
          </a:p>
          <a:p>
            <a:pPr algn="ctr" defTabSz="914400"/>
            <a:r>
              <a:rPr lang="fi-FI" sz="2000" dirty="0" err="1" smtClean="0">
                <a:solidFill>
                  <a:schemeClr val="tx1"/>
                </a:solidFill>
              </a:rPr>
              <a:t>överföringsserver</a:t>
            </a:r>
            <a:endParaRPr lang="fi-FI" sz="2000" dirty="0" smtClean="0">
              <a:solidFill>
                <a:schemeClr val="tx1"/>
              </a:solidFill>
            </a:endParaRPr>
          </a:p>
          <a:p>
            <a:pPr algn="ctr" defTabSz="914400"/>
            <a:r>
              <a:rPr lang="fi-FI" sz="2000" dirty="0" smtClean="0">
                <a:solidFill>
                  <a:schemeClr val="tx1"/>
                </a:solidFill>
              </a:rPr>
              <a:t>(</a:t>
            </a:r>
            <a:r>
              <a:rPr lang="fi-FI" sz="2000" dirty="0" err="1" smtClean="0">
                <a:solidFill>
                  <a:schemeClr val="tx1"/>
                </a:solidFill>
              </a:rPr>
              <a:t>Teracopy</a:t>
            </a:r>
            <a:r>
              <a:rPr lang="fi-FI" sz="2000" dirty="0" smtClean="0">
                <a:solidFill>
                  <a:schemeClr val="tx1"/>
                </a:solidFill>
              </a:rPr>
              <a:t>)</a:t>
            </a:r>
            <a:endParaRPr lang="fi-FI" sz="2000" dirty="0">
              <a:solidFill>
                <a:schemeClr val="tx1"/>
              </a:solidFill>
            </a:endParaRPr>
          </a:p>
        </p:txBody>
      </p:sp>
      <p:sp>
        <p:nvSpPr>
          <p:cNvPr id="19" name="Rectangle 29"/>
          <p:cNvSpPr>
            <a:spLocks noChangeArrowheads="1"/>
          </p:cNvSpPr>
          <p:nvPr/>
        </p:nvSpPr>
        <p:spPr bwMode="auto">
          <a:xfrm>
            <a:off x="7110011" y="5592245"/>
            <a:ext cx="1831108" cy="719138"/>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defTabSz="914400"/>
            <a:r>
              <a:rPr lang="fi-FI" sz="2000" dirty="0" err="1" smtClean="0">
                <a:solidFill>
                  <a:schemeClr val="tx1"/>
                </a:solidFill>
              </a:rPr>
              <a:t>Överföringsserver</a:t>
            </a:r>
            <a:endParaRPr lang="fi-FI" sz="2000" dirty="0">
              <a:solidFill>
                <a:schemeClr val="tx1"/>
              </a:solidFill>
            </a:endParaRPr>
          </a:p>
          <a:p>
            <a:pPr algn="ctr" defTabSz="914400"/>
            <a:r>
              <a:rPr lang="fi-FI" sz="2000" dirty="0" smtClean="0">
                <a:solidFill>
                  <a:schemeClr val="tx1"/>
                </a:solidFill>
              </a:rPr>
              <a:t>(</a:t>
            </a:r>
            <a:r>
              <a:rPr lang="fi-FI" sz="2000" dirty="0" err="1" smtClean="0">
                <a:solidFill>
                  <a:schemeClr val="tx1"/>
                </a:solidFill>
              </a:rPr>
              <a:t>intern</a:t>
            </a:r>
            <a:r>
              <a:rPr lang="fi-FI" sz="2000" dirty="0" smtClean="0">
                <a:solidFill>
                  <a:schemeClr val="tx1"/>
                </a:solidFill>
              </a:rPr>
              <a:t>)</a:t>
            </a:r>
            <a:endParaRPr lang="fi-FI" sz="2000" dirty="0">
              <a:solidFill>
                <a:schemeClr val="tx1"/>
              </a:solidFill>
            </a:endParaRPr>
          </a:p>
        </p:txBody>
      </p:sp>
      <p:sp>
        <p:nvSpPr>
          <p:cNvPr id="20" name="Rectangle 12"/>
          <p:cNvSpPr>
            <a:spLocks noChangeArrowheads="1"/>
          </p:cNvSpPr>
          <p:nvPr/>
        </p:nvSpPr>
        <p:spPr bwMode="auto">
          <a:xfrm>
            <a:off x="7065744" y="2737362"/>
            <a:ext cx="1785938" cy="785812"/>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wrap="none" anchor="ctr"/>
          <a:lstStyle/>
          <a:p>
            <a:pPr algn="ctr" defTabSz="914400"/>
            <a:r>
              <a:rPr lang="fi-FI" sz="2000" dirty="0" err="1" smtClean="0">
                <a:solidFill>
                  <a:schemeClr val="tx1"/>
                </a:solidFill>
              </a:rPr>
              <a:t>Färghantering</a:t>
            </a:r>
            <a:endParaRPr lang="fi-FI" sz="2000" dirty="0">
              <a:solidFill>
                <a:schemeClr val="tx1"/>
              </a:solidFill>
            </a:endParaRPr>
          </a:p>
          <a:p>
            <a:pPr algn="ctr" defTabSz="914400"/>
            <a:r>
              <a:rPr lang="fi-FI" sz="2000" dirty="0" smtClean="0">
                <a:solidFill>
                  <a:schemeClr val="tx1"/>
                </a:solidFill>
              </a:rPr>
              <a:t>(</a:t>
            </a:r>
            <a:r>
              <a:rPr lang="fi-FI" sz="2000" dirty="0" err="1" smtClean="0">
                <a:solidFill>
                  <a:schemeClr val="tx1"/>
                </a:solidFill>
              </a:rPr>
              <a:t>bildbehandling</a:t>
            </a:r>
            <a:r>
              <a:rPr lang="fi-FI" sz="2000" dirty="0" smtClean="0">
                <a:solidFill>
                  <a:schemeClr val="tx1"/>
                </a:solidFill>
              </a:rPr>
              <a:t>)</a:t>
            </a:r>
            <a:endParaRPr lang="fi-FI" sz="2000" dirty="0">
              <a:solidFill>
                <a:schemeClr val="tx1"/>
              </a:solidFill>
            </a:endParaRPr>
          </a:p>
        </p:txBody>
      </p:sp>
      <p:cxnSp>
        <p:nvCxnSpPr>
          <p:cNvPr id="22" name="Kulmayhdysviiva 21"/>
          <p:cNvCxnSpPr/>
          <p:nvPr/>
        </p:nvCxnSpPr>
        <p:spPr>
          <a:xfrm rot="5400000">
            <a:off x="3050338" y="3101903"/>
            <a:ext cx="392087" cy="201726"/>
          </a:xfrm>
          <a:prstGeom prst="bentConnector3">
            <a:avLst>
              <a:gd name="adj1" fmla="val 50000"/>
            </a:avLst>
          </a:prstGeom>
          <a:ln>
            <a:tailEnd type="arrow"/>
          </a:ln>
        </p:spPr>
        <p:style>
          <a:lnRef idx="2">
            <a:schemeClr val="dk1"/>
          </a:lnRef>
          <a:fillRef idx="0">
            <a:schemeClr val="dk1"/>
          </a:fillRef>
          <a:effectRef idx="1">
            <a:schemeClr val="dk1"/>
          </a:effectRef>
          <a:fontRef idx="minor">
            <a:schemeClr val="tx1"/>
          </a:fontRef>
        </p:style>
      </p:cxnSp>
      <p:cxnSp>
        <p:nvCxnSpPr>
          <p:cNvPr id="23" name="Kulmayhdysviiva 22"/>
          <p:cNvCxnSpPr>
            <a:endCxn id="10" idx="1"/>
          </p:cNvCxnSpPr>
          <p:nvPr/>
        </p:nvCxnSpPr>
        <p:spPr>
          <a:xfrm flipV="1">
            <a:off x="5372675" y="1214437"/>
            <a:ext cx="1390022" cy="210817"/>
          </a:xfrm>
          <a:prstGeom prst="bentConnector3">
            <a:avLst/>
          </a:prstGeom>
          <a:ln>
            <a:tailEnd type="arrow"/>
          </a:ln>
        </p:spPr>
        <p:style>
          <a:lnRef idx="2">
            <a:schemeClr val="dk1"/>
          </a:lnRef>
          <a:fillRef idx="0">
            <a:schemeClr val="dk1"/>
          </a:fillRef>
          <a:effectRef idx="1">
            <a:schemeClr val="dk1"/>
          </a:effectRef>
          <a:fontRef idx="minor">
            <a:schemeClr val="tx1"/>
          </a:fontRef>
        </p:style>
      </p:cxnSp>
      <p:cxnSp>
        <p:nvCxnSpPr>
          <p:cNvPr id="30" name="Kulmayhdysviiva 29"/>
          <p:cNvCxnSpPr>
            <a:stCxn id="19" idx="1"/>
            <a:endCxn id="7" idx="3"/>
          </p:cNvCxnSpPr>
          <p:nvPr/>
        </p:nvCxnSpPr>
        <p:spPr>
          <a:xfrm rot="10800000">
            <a:off x="6629401" y="4551418"/>
            <a:ext cx="480611" cy="1400397"/>
          </a:xfrm>
          <a:prstGeom prst="bentConnector3">
            <a:avLst>
              <a:gd name="adj1" fmla="val 50000"/>
            </a:avLst>
          </a:prstGeom>
          <a:ln>
            <a:tailEnd type="arrow"/>
          </a:ln>
        </p:spPr>
        <p:style>
          <a:lnRef idx="2">
            <a:schemeClr val="dk1"/>
          </a:lnRef>
          <a:fillRef idx="0">
            <a:schemeClr val="dk1"/>
          </a:fillRef>
          <a:effectRef idx="1">
            <a:schemeClr val="dk1"/>
          </a:effectRef>
          <a:fontRef idx="minor">
            <a:schemeClr val="tx1"/>
          </a:fontRef>
        </p:style>
      </p:cxnSp>
      <p:sp>
        <p:nvSpPr>
          <p:cNvPr id="31" name="Rectangle 12"/>
          <p:cNvSpPr>
            <a:spLocks noChangeArrowheads="1"/>
          </p:cNvSpPr>
          <p:nvPr/>
        </p:nvSpPr>
        <p:spPr bwMode="auto">
          <a:xfrm>
            <a:off x="6940870" y="3477654"/>
            <a:ext cx="2066713" cy="1045317"/>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wrap="none" anchor="ctr"/>
          <a:lstStyle/>
          <a:p>
            <a:pPr algn="ctr" defTabSz="914400"/>
            <a:r>
              <a:rPr lang="fi-FI" sz="2000" b="1" dirty="0" err="1" smtClean="0">
                <a:solidFill>
                  <a:schemeClr val="tx1"/>
                </a:solidFill>
              </a:rPr>
              <a:t>Transfer</a:t>
            </a:r>
            <a:r>
              <a:rPr lang="fi-FI" sz="2000" b="1" dirty="0" smtClean="0">
                <a:solidFill>
                  <a:schemeClr val="tx1"/>
                </a:solidFill>
              </a:rPr>
              <a:t> </a:t>
            </a:r>
            <a:r>
              <a:rPr lang="fi-FI" sz="2000" b="1" dirty="0" err="1" smtClean="0">
                <a:solidFill>
                  <a:schemeClr val="tx1"/>
                </a:solidFill>
              </a:rPr>
              <a:t>package</a:t>
            </a:r>
            <a:endParaRPr lang="fi-FI" sz="2000" b="1" dirty="0" smtClean="0">
              <a:solidFill>
                <a:schemeClr val="tx1"/>
              </a:solidFill>
            </a:endParaRPr>
          </a:p>
          <a:p>
            <a:pPr algn="ctr" defTabSz="914400"/>
            <a:r>
              <a:rPr lang="fi-FI" sz="2000" dirty="0" smtClean="0">
                <a:solidFill>
                  <a:schemeClr val="tx1"/>
                </a:solidFill>
              </a:rPr>
              <a:t>TIFF + </a:t>
            </a:r>
            <a:r>
              <a:rPr lang="fi-FI" sz="2000" dirty="0" err="1" smtClean="0">
                <a:solidFill>
                  <a:schemeClr val="tx1"/>
                </a:solidFill>
              </a:rPr>
              <a:t>jpeg</a:t>
            </a:r>
            <a:endParaRPr lang="fi-FI" sz="2000" dirty="0" smtClean="0">
              <a:solidFill>
                <a:schemeClr val="tx1"/>
              </a:solidFill>
            </a:endParaRPr>
          </a:p>
          <a:p>
            <a:pPr algn="ctr" defTabSz="914400"/>
            <a:r>
              <a:rPr lang="fi-FI" sz="2000" b="1" dirty="0" smtClean="0">
                <a:solidFill>
                  <a:srgbClr val="92D050"/>
                </a:solidFill>
              </a:rPr>
              <a:t>+ xml</a:t>
            </a:r>
            <a:endParaRPr lang="fi-FI" sz="2000" b="1" dirty="0">
              <a:solidFill>
                <a:srgbClr val="92D050"/>
              </a:solidFill>
            </a:endParaRPr>
          </a:p>
        </p:txBody>
      </p:sp>
      <p:sp>
        <p:nvSpPr>
          <p:cNvPr id="32" name="Suorakulmio 31"/>
          <p:cNvSpPr/>
          <p:nvPr/>
        </p:nvSpPr>
        <p:spPr>
          <a:xfrm>
            <a:off x="142500" y="3154214"/>
            <a:ext cx="1377542" cy="846099"/>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fi-FI" dirty="0" smtClean="0">
                <a:solidFill>
                  <a:schemeClr val="tx1"/>
                </a:solidFill>
              </a:rPr>
              <a:t>Astia –</a:t>
            </a:r>
            <a:r>
              <a:rPr lang="fi-FI" dirty="0" err="1" smtClean="0">
                <a:solidFill>
                  <a:schemeClr val="tx1"/>
                </a:solidFill>
              </a:rPr>
              <a:t>söktjänst</a:t>
            </a:r>
            <a:r>
              <a:rPr lang="fi-FI" dirty="0" smtClean="0">
                <a:solidFill>
                  <a:schemeClr val="tx1"/>
                </a:solidFill>
              </a:rPr>
              <a:t> (FINNA)</a:t>
            </a:r>
            <a:endParaRPr lang="fi-FI" dirty="0">
              <a:solidFill>
                <a:schemeClr val="tx1"/>
              </a:solidFill>
            </a:endParaRPr>
          </a:p>
        </p:txBody>
      </p:sp>
      <p:cxnSp>
        <p:nvCxnSpPr>
          <p:cNvPr id="33" name="Kulmayhdysviiva 32"/>
          <p:cNvCxnSpPr>
            <a:stCxn id="15" idx="1"/>
            <a:endCxn id="32" idx="0"/>
          </p:cNvCxnSpPr>
          <p:nvPr/>
        </p:nvCxnSpPr>
        <p:spPr>
          <a:xfrm rot="10800000" flipV="1">
            <a:off x="831271" y="2159792"/>
            <a:ext cx="1013980" cy="994421"/>
          </a:xfrm>
          <a:prstGeom prst="bentConnector2">
            <a:avLst/>
          </a:prstGeom>
          <a:ln>
            <a:headEnd type="arrow"/>
            <a:tailEnd type="arrow"/>
          </a:ln>
        </p:spPr>
        <p:style>
          <a:lnRef idx="2">
            <a:schemeClr val="dk1"/>
          </a:lnRef>
          <a:fillRef idx="0">
            <a:schemeClr val="dk1"/>
          </a:fillRef>
          <a:effectRef idx="1">
            <a:schemeClr val="dk1"/>
          </a:effectRef>
          <a:fontRef idx="minor">
            <a:schemeClr val="tx1"/>
          </a:fontRef>
        </p:style>
      </p:cxnSp>
      <p:cxnSp>
        <p:nvCxnSpPr>
          <p:cNvPr id="35" name="Kulmayhdysviiva 34"/>
          <p:cNvCxnSpPr/>
          <p:nvPr/>
        </p:nvCxnSpPr>
        <p:spPr>
          <a:xfrm>
            <a:off x="1479864" y="1349374"/>
            <a:ext cx="357562" cy="12700"/>
          </a:xfrm>
          <a:prstGeom prst="bentConnector3">
            <a:avLst/>
          </a:prstGeom>
          <a:ln>
            <a:tailEnd type="arrow"/>
          </a:ln>
        </p:spPr>
        <p:style>
          <a:lnRef idx="2">
            <a:schemeClr val="dk1"/>
          </a:lnRef>
          <a:fillRef idx="0">
            <a:schemeClr val="dk1"/>
          </a:fillRef>
          <a:effectRef idx="1">
            <a:schemeClr val="dk1"/>
          </a:effectRef>
          <a:fontRef idx="minor">
            <a:schemeClr val="tx1"/>
          </a:fontRef>
        </p:style>
      </p:cxnSp>
      <p:cxnSp>
        <p:nvCxnSpPr>
          <p:cNvPr id="37" name="Kulmayhdysviiva 36"/>
          <p:cNvCxnSpPr/>
          <p:nvPr/>
        </p:nvCxnSpPr>
        <p:spPr>
          <a:xfrm flipV="1">
            <a:off x="320634" y="2482476"/>
            <a:ext cx="1370848" cy="671738"/>
          </a:xfrm>
          <a:prstGeom prst="bentConnector3">
            <a:avLst>
              <a:gd name="adj1" fmla="val 622"/>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39" name="Rectangle 29"/>
          <p:cNvSpPr>
            <a:spLocks noChangeArrowheads="1"/>
          </p:cNvSpPr>
          <p:nvPr/>
        </p:nvSpPr>
        <p:spPr bwMode="auto">
          <a:xfrm>
            <a:off x="7618699" y="24063"/>
            <a:ext cx="1376573" cy="581819"/>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defTabSz="914400"/>
            <a:r>
              <a:rPr lang="fi-FI" sz="1400" dirty="0" smtClean="0">
                <a:solidFill>
                  <a:schemeClr val="tx1"/>
                </a:solidFill>
              </a:rPr>
              <a:t>I </a:t>
            </a:r>
            <a:r>
              <a:rPr lang="fi-FI" sz="1400" dirty="0" err="1" smtClean="0">
                <a:solidFill>
                  <a:schemeClr val="tx1"/>
                </a:solidFill>
              </a:rPr>
              <a:t>underhåll</a:t>
            </a:r>
            <a:r>
              <a:rPr lang="fi-FI" sz="1400" dirty="0" smtClean="0">
                <a:solidFill>
                  <a:schemeClr val="tx1"/>
                </a:solidFill>
              </a:rPr>
              <a:t> av </a:t>
            </a:r>
          </a:p>
          <a:p>
            <a:pPr algn="ctr" defTabSz="914400"/>
            <a:r>
              <a:rPr lang="fi-FI" sz="1400" dirty="0" smtClean="0">
                <a:solidFill>
                  <a:schemeClr val="tx1"/>
                </a:solidFill>
              </a:rPr>
              <a:t>CSC</a:t>
            </a:r>
            <a:endParaRPr lang="fi-FI" sz="1400" dirty="0">
              <a:solidFill>
                <a:schemeClr val="tx1"/>
              </a:solidFill>
            </a:endParaRPr>
          </a:p>
        </p:txBody>
      </p:sp>
      <p:cxnSp>
        <p:nvCxnSpPr>
          <p:cNvPr id="60" name="Kulmayhdysviiva 59"/>
          <p:cNvCxnSpPr>
            <a:endCxn id="8" idx="3"/>
          </p:cNvCxnSpPr>
          <p:nvPr/>
        </p:nvCxnSpPr>
        <p:spPr>
          <a:xfrm rot="10800000">
            <a:off x="4419599" y="5334791"/>
            <a:ext cx="629050" cy="28854"/>
          </a:xfrm>
          <a:prstGeom prst="bentConnector3">
            <a:avLst>
              <a:gd name="adj1" fmla="val 50000"/>
            </a:avLst>
          </a:prstGeom>
          <a:ln>
            <a:tailEnd type="arrow"/>
          </a:ln>
        </p:spPr>
        <p:style>
          <a:lnRef idx="2">
            <a:schemeClr val="dk1"/>
          </a:lnRef>
          <a:fillRef idx="0">
            <a:schemeClr val="dk1"/>
          </a:fillRef>
          <a:effectRef idx="1">
            <a:schemeClr val="dk1"/>
          </a:effectRef>
          <a:fontRef idx="minor">
            <a:schemeClr val="tx1"/>
          </a:fontRef>
        </p:style>
      </p:cxnSp>
      <p:cxnSp>
        <p:nvCxnSpPr>
          <p:cNvPr id="81" name="Suora yhdysviiva 80"/>
          <p:cNvCxnSpPr/>
          <p:nvPr/>
        </p:nvCxnSpPr>
        <p:spPr>
          <a:xfrm flipH="1">
            <a:off x="4772025" y="4983520"/>
            <a:ext cx="276616" cy="1"/>
          </a:xfrm>
          <a:prstGeom prst="line">
            <a:avLst/>
          </a:prstGeom>
        </p:spPr>
        <p:style>
          <a:lnRef idx="2">
            <a:schemeClr val="dk1"/>
          </a:lnRef>
          <a:fillRef idx="0">
            <a:schemeClr val="dk1"/>
          </a:fillRef>
          <a:effectRef idx="1">
            <a:schemeClr val="dk1"/>
          </a:effectRef>
          <a:fontRef idx="minor">
            <a:schemeClr val="tx1"/>
          </a:fontRef>
        </p:style>
      </p:cxnSp>
      <p:cxnSp>
        <p:nvCxnSpPr>
          <p:cNvPr id="84" name="Suora yhdysviiva 83"/>
          <p:cNvCxnSpPr/>
          <p:nvPr/>
        </p:nvCxnSpPr>
        <p:spPr>
          <a:xfrm flipV="1">
            <a:off x="4797879" y="4581522"/>
            <a:ext cx="0" cy="401999"/>
          </a:xfrm>
          <a:prstGeom prst="line">
            <a:avLst/>
          </a:prstGeom>
        </p:spPr>
        <p:style>
          <a:lnRef idx="2">
            <a:schemeClr val="dk1"/>
          </a:lnRef>
          <a:fillRef idx="0">
            <a:schemeClr val="dk1"/>
          </a:fillRef>
          <a:effectRef idx="1">
            <a:schemeClr val="dk1"/>
          </a:effectRef>
          <a:fontRef idx="minor">
            <a:schemeClr val="tx1"/>
          </a:fontRef>
        </p:style>
      </p:cxnSp>
      <p:cxnSp>
        <p:nvCxnSpPr>
          <p:cNvPr id="86" name="Suora nuoliyhdysviiva 85"/>
          <p:cNvCxnSpPr/>
          <p:nvPr/>
        </p:nvCxnSpPr>
        <p:spPr>
          <a:xfrm flipH="1">
            <a:off x="4419599" y="4581522"/>
            <a:ext cx="352426"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92" name="Suora yhdysviiva 91"/>
          <p:cNvCxnSpPr/>
          <p:nvPr/>
        </p:nvCxnSpPr>
        <p:spPr>
          <a:xfrm flipH="1">
            <a:off x="4772025" y="4581522"/>
            <a:ext cx="276616" cy="0"/>
          </a:xfrm>
          <a:prstGeom prst="line">
            <a:avLst/>
          </a:prstGeom>
        </p:spPr>
        <p:style>
          <a:lnRef idx="2">
            <a:schemeClr val="dk1"/>
          </a:lnRef>
          <a:fillRef idx="0">
            <a:schemeClr val="dk1"/>
          </a:fillRef>
          <a:effectRef idx="1">
            <a:schemeClr val="dk1"/>
          </a:effectRef>
          <a:fontRef idx="minor">
            <a:schemeClr val="tx1"/>
          </a:fontRef>
        </p:style>
      </p:cxnSp>
      <p:sp>
        <p:nvSpPr>
          <p:cNvPr id="48" name="Rectangle 17"/>
          <p:cNvSpPr>
            <a:spLocks noChangeArrowheads="1"/>
          </p:cNvSpPr>
          <p:nvPr/>
        </p:nvSpPr>
        <p:spPr bwMode="auto">
          <a:xfrm>
            <a:off x="1845251" y="820057"/>
            <a:ext cx="3527425" cy="919163"/>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wrap="none" anchor="ctr"/>
          <a:lstStyle/>
          <a:p>
            <a:pPr algn="ctr" defTabSz="914400">
              <a:defRPr/>
            </a:pPr>
            <a:r>
              <a:rPr lang="fi-FI" sz="2000" dirty="0" err="1" smtClean="0">
                <a:solidFill>
                  <a:schemeClr val="tx1"/>
                </a:solidFill>
              </a:rPr>
              <a:t>Förberedning</a:t>
            </a:r>
            <a:r>
              <a:rPr lang="fi-FI" sz="2000" dirty="0" smtClean="0">
                <a:solidFill>
                  <a:schemeClr val="tx1"/>
                </a:solidFill>
              </a:rPr>
              <a:t>  </a:t>
            </a:r>
            <a:endParaRPr lang="fi-FI" dirty="0">
              <a:solidFill>
                <a:schemeClr val="tx1"/>
              </a:solidFill>
            </a:endParaRPr>
          </a:p>
        </p:txBody>
      </p:sp>
      <p:sp>
        <p:nvSpPr>
          <p:cNvPr id="56" name="Rectangle 12"/>
          <p:cNvSpPr>
            <a:spLocks noChangeArrowheads="1"/>
          </p:cNvSpPr>
          <p:nvPr/>
        </p:nvSpPr>
        <p:spPr bwMode="auto">
          <a:xfrm>
            <a:off x="6882814" y="1692045"/>
            <a:ext cx="2066713" cy="1045317"/>
          </a:xfrm>
          <a:prstGeom prst="rect">
            <a:avLst/>
          </a:prstGeom>
          <a:solidFill>
            <a:srgbClr val="92D050"/>
          </a:solidFill>
          <a:ln>
            <a:headEnd/>
            <a:tailEnd/>
          </a:ln>
        </p:spPr>
        <p:style>
          <a:lnRef idx="0">
            <a:schemeClr val="accent4"/>
          </a:lnRef>
          <a:fillRef idx="3">
            <a:schemeClr val="accent4"/>
          </a:fillRef>
          <a:effectRef idx="3">
            <a:schemeClr val="accent4"/>
          </a:effectRef>
          <a:fontRef idx="minor">
            <a:schemeClr val="lt1"/>
          </a:fontRef>
        </p:style>
        <p:txBody>
          <a:bodyPr wrap="none" anchor="ctr"/>
          <a:lstStyle/>
          <a:p>
            <a:pPr algn="ctr" defTabSz="914400"/>
            <a:r>
              <a:rPr lang="fi-FI" sz="2000" b="1" dirty="0" err="1" smtClean="0">
                <a:solidFill>
                  <a:schemeClr val="tx1"/>
                </a:solidFill>
              </a:rPr>
              <a:t>Flera</a:t>
            </a:r>
            <a:r>
              <a:rPr lang="fi-FI" sz="2000" b="1" dirty="0" smtClean="0">
                <a:solidFill>
                  <a:schemeClr val="tx1"/>
                </a:solidFill>
              </a:rPr>
              <a:t> </a:t>
            </a:r>
            <a:r>
              <a:rPr lang="fi-FI" sz="2000" b="1" dirty="0" err="1" smtClean="0">
                <a:solidFill>
                  <a:schemeClr val="tx1"/>
                </a:solidFill>
              </a:rPr>
              <a:t>nya</a:t>
            </a:r>
            <a:r>
              <a:rPr lang="fi-FI" sz="2000" b="1" dirty="0" smtClean="0">
                <a:solidFill>
                  <a:schemeClr val="tx1"/>
                </a:solidFill>
              </a:rPr>
              <a:t> </a:t>
            </a:r>
            <a:r>
              <a:rPr lang="fi-FI" sz="2000" b="1" dirty="0" err="1" smtClean="0">
                <a:solidFill>
                  <a:schemeClr val="tx1"/>
                </a:solidFill>
              </a:rPr>
              <a:t>steg</a:t>
            </a:r>
            <a:r>
              <a:rPr lang="fi-FI" sz="2000" b="1" dirty="0" smtClean="0">
                <a:solidFill>
                  <a:schemeClr val="tx1"/>
                </a:solidFill>
              </a:rPr>
              <a:t> för </a:t>
            </a:r>
          </a:p>
          <a:p>
            <a:pPr algn="ctr" defTabSz="914400"/>
            <a:r>
              <a:rPr lang="fi-FI" sz="2000" b="1" dirty="0" err="1" smtClean="0">
                <a:solidFill>
                  <a:schemeClr val="tx1"/>
                </a:solidFill>
              </a:rPr>
              <a:t>kvalitetskontrol</a:t>
            </a:r>
            <a:endParaRPr lang="fi-FI" sz="2000" dirty="0">
              <a:solidFill>
                <a:schemeClr val="tx1"/>
              </a:solidFill>
            </a:endParaRPr>
          </a:p>
        </p:txBody>
      </p:sp>
      <p:sp>
        <p:nvSpPr>
          <p:cNvPr id="67" name="Rectangle 12"/>
          <p:cNvSpPr>
            <a:spLocks noChangeArrowheads="1"/>
          </p:cNvSpPr>
          <p:nvPr/>
        </p:nvSpPr>
        <p:spPr bwMode="auto">
          <a:xfrm>
            <a:off x="1658645" y="3838592"/>
            <a:ext cx="2760953" cy="409491"/>
          </a:xfrm>
          <a:prstGeom prst="rect">
            <a:avLst/>
          </a:prstGeom>
          <a:solidFill>
            <a:srgbClr val="92D050"/>
          </a:solidFill>
          <a:ln>
            <a:headEnd/>
            <a:tailEnd/>
          </a:ln>
        </p:spPr>
        <p:style>
          <a:lnRef idx="0">
            <a:schemeClr val="accent4"/>
          </a:lnRef>
          <a:fillRef idx="3">
            <a:schemeClr val="accent4"/>
          </a:fillRef>
          <a:effectRef idx="3">
            <a:schemeClr val="accent4"/>
          </a:effectRef>
          <a:fontRef idx="minor">
            <a:schemeClr val="lt1"/>
          </a:fontRef>
        </p:style>
        <p:txBody>
          <a:bodyPr wrap="none" anchor="ctr"/>
          <a:lstStyle/>
          <a:p>
            <a:pPr algn="ctr" defTabSz="914400"/>
            <a:r>
              <a:rPr lang="fi-FI" sz="2000" b="1" dirty="0" err="1" smtClean="0">
                <a:solidFill>
                  <a:schemeClr val="tx1"/>
                </a:solidFill>
              </a:rPr>
              <a:t>Förstöring</a:t>
            </a:r>
            <a:r>
              <a:rPr lang="fi-FI" sz="2000" b="1" dirty="0" smtClean="0">
                <a:solidFill>
                  <a:schemeClr val="tx1"/>
                </a:solidFill>
              </a:rPr>
              <a:t> av </a:t>
            </a:r>
            <a:r>
              <a:rPr lang="fi-FI" sz="2000" b="1" dirty="0" err="1" smtClean="0">
                <a:solidFill>
                  <a:schemeClr val="tx1"/>
                </a:solidFill>
              </a:rPr>
              <a:t>originala</a:t>
            </a:r>
            <a:endParaRPr lang="fi-FI" sz="2000" dirty="0">
              <a:solidFill>
                <a:schemeClr val="tx1"/>
              </a:solidFill>
            </a:endParaRPr>
          </a:p>
        </p:txBody>
      </p:sp>
      <p:sp>
        <p:nvSpPr>
          <p:cNvPr id="68" name="Rectangle 12"/>
          <p:cNvSpPr>
            <a:spLocks noChangeArrowheads="1"/>
          </p:cNvSpPr>
          <p:nvPr/>
        </p:nvSpPr>
        <p:spPr bwMode="auto">
          <a:xfrm>
            <a:off x="1661377" y="3398810"/>
            <a:ext cx="2760953" cy="439782"/>
          </a:xfrm>
          <a:prstGeom prst="rect">
            <a:avLst/>
          </a:prstGeom>
          <a:solidFill>
            <a:schemeClr val="accent4">
              <a:lumMod val="60000"/>
              <a:lumOff val="40000"/>
            </a:schemeClr>
          </a:solidFill>
          <a:ln>
            <a:headEnd/>
            <a:tailEnd/>
          </a:ln>
        </p:spPr>
        <p:style>
          <a:lnRef idx="0">
            <a:schemeClr val="accent4"/>
          </a:lnRef>
          <a:fillRef idx="3">
            <a:schemeClr val="accent4"/>
          </a:fillRef>
          <a:effectRef idx="3">
            <a:schemeClr val="accent4"/>
          </a:effectRef>
          <a:fontRef idx="minor">
            <a:schemeClr val="lt1"/>
          </a:fontRef>
        </p:style>
        <p:txBody>
          <a:bodyPr wrap="none" anchor="ctr"/>
          <a:lstStyle/>
          <a:p>
            <a:pPr algn="ctr" defTabSz="914400"/>
            <a:r>
              <a:rPr lang="fi-FI" sz="2000" b="1" dirty="0" err="1" smtClean="0">
                <a:solidFill>
                  <a:schemeClr val="tx1"/>
                </a:solidFill>
              </a:rPr>
              <a:t>Förvaring</a:t>
            </a:r>
            <a:r>
              <a:rPr lang="fi-FI" sz="2000" b="1" dirty="0" smtClean="0">
                <a:solidFill>
                  <a:schemeClr val="tx1"/>
                </a:solidFill>
              </a:rPr>
              <a:t> i </a:t>
            </a:r>
            <a:r>
              <a:rPr lang="fi-FI" sz="2000" b="1" dirty="0" err="1" smtClean="0">
                <a:solidFill>
                  <a:schemeClr val="tx1"/>
                </a:solidFill>
              </a:rPr>
              <a:t>magasin</a:t>
            </a:r>
            <a:endParaRPr lang="fi-FI" sz="2000" dirty="0">
              <a:solidFill>
                <a:schemeClr val="tx1"/>
              </a:solidFill>
            </a:endParaRPr>
          </a:p>
        </p:txBody>
      </p:sp>
      <p:sp>
        <p:nvSpPr>
          <p:cNvPr id="71" name="Rectangle 12"/>
          <p:cNvSpPr>
            <a:spLocks noChangeArrowheads="1"/>
          </p:cNvSpPr>
          <p:nvPr/>
        </p:nvSpPr>
        <p:spPr bwMode="auto">
          <a:xfrm>
            <a:off x="5372676" y="1739220"/>
            <a:ext cx="1510138" cy="1045317"/>
          </a:xfrm>
          <a:prstGeom prst="rect">
            <a:avLst/>
          </a:prstGeom>
          <a:solidFill>
            <a:srgbClr val="92D050"/>
          </a:solidFill>
          <a:ln>
            <a:headEnd/>
            <a:tailEnd/>
          </a:ln>
        </p:spPr>
        <p:style>
          <a:lnRef idx="0">
            <a:schemeClr val="accent4"/>
          </a:lnRef>
          <a:fillRef idx="3">
            <a:schemeClr val="accent4"/>
          </a:fillRef>
          <a:effectRef idx="3">
            <a:schemeClr val="accent4"/>
          </a:effectRef>
          <a:fontRef idx="minor">
            <a:schemeClr val="lt1"/>
          </a:fontRef>
        </p:style>
        <p:txBody>
          <a:bodyPr wrap="none" anchor="ctr"/>
          <a:lstStyle/>
          <a:p>
            <a:pPr algn="ctr" defTabSz="914400"/>
            <a:r>
              <a:rPr lang="fi-FI" sz="2000" b="1" dirty="0" smtClean="0">
                <a:solidFill>
                  <a:schemeClr val="tx1"/>
                </a:solidFill>
              </a:rPr>
              <a:t>READ</a:t>
            </a:r>
          </a:p>
          <a:p>
            <a:pPr algn="ctr" defTabSz="914400"/>
            <a:r>
              <a:rPr lang="fi-FI" sz="2000" b="1" dirty="0" err="1" smtClean="0">
                <a:solidFill>
                  <a:schemeClr val="tx1"/>
                </a:solidFill>
              </a:rPr>
              <a:t>Automatisk</a:t>
            </a:r>
            <a:r>
              <a:rPr lang="fi-FI" sz="2000" b="1" dirty="0" smtClean="0">
                <a:solidFill>
                  <a:schemeClr val="tx1"/>
                </a:solidFill>
              </a:rPr>
              <a:t> </a:t>
            </a:r>
          </a:p>
          <a:p>
            <a:pPr algn="ctr" defTabSz="914400"/>
            <a:r>
              <a:rPr lang="fi-FI" sz="2000" b="1" dirty="0" smtClean="0">
                <a:solidFill>
                  <a:schemeClr val="tx1"/>
                </a:solidFill>
              </a:rPr>
              <a:t>metadata</a:t>
            </a:r>
            <a:endParaRPr lang="fi-FI" sz="2000" dirty="0">
              <a:solidFill>
                <a:schemeClr val="tx1"/>
              </a:solidFill>
            </a:endParaRPr>
          </a:p>
        </p:txBody>
      </p:sp>
      <p:sp>
        <p:nvSpPr>
          <p:cNvPr id="82" name="Rectangle 12"/>
          <p:cNvSpPr>
            <a:spLocks noChangeArrowheads="1"/>
          </p:cNvSpPr>
          <p:nvPr/>
        </p:nvSpPr>
        <p:spPr bwMode="auto">
          <a:xfrm>
            <a:off x="-27191" y="5251617"/>
            <a:ext cx="2097291" cy="1242099"/>
          </a:xfrm>
          <a:prstGeom prst="rect">
            <a:avLst/>
          </a:prstGeom>
          <a:solidFill>
            <a:srgbClr val="92D050"/>
          </a:solidFill>
          <a:ln>
            <a:headEnd/>
            <a:tailEnd/>
          </a:ln>
        </p:spPr>
        <p:style>
          <a:lnRef idx="0">
            <a:schemeClr val="accent4"/>
          </a:lnRef>
          <a:fillRef idx="3">
            <a:schemeClr val="accent4"/>
          </a:fillRef>
          <a:effectRef idx="3">
            <a:schemeClr val="accent4"/>
          </a:effectRef>
          <a:fontRef idx="minor">
            <a:schemeClr val="lt1"/>
          </a:fontRef>
        </p:style>
        <p:txBody>
          <a:bodyPr wrap="none" anchor="ctr"/>
          <a:lstStyle/>
          <a:p>
            <a:pPr algn="ctr" defTabSz="914400"/>
            <a:r>
              <a:rPr lang="fi-FI" sz="2000" b="1" dirty="0" smtClean="0">
                <a:solidFill>
                  <a:schemeClr val="tx1"/>
                </a:solidFill>
              </a:rPr>
              <a:t>PAS</a:t>
            </a:r>
          </a:p>
          <a:p>
            <a:pPr algn="ctr" defTabSz="914400"/>
            <a:r>
              <a:rPr lang="fi-FI" sz="2000" dirty="0" err="1" smtClean="0">
                <a:solidFill>
                  <a:schemeClr val="tx1"/>
                </a:solidFill>
              </a:rPr>
              <a:t>långtidsförvaring</a:t>
            </a:r>
            <a:r>
              <a:rPr lang="fi-FI" sz="2000" dirty="0" smtClean="0">
                <a:solidFill>
                  <a:schemeClr val="tx1"/>
                </a:solidFill>
              </a:rPr>
              <a:t> av </a:t>
            </a:r>
          </a:p>
          <a:p>
            <a:pPr algn="ctr" defTabSz="914400"/>
            <a:r>
              <a:rPr lang="fi-FI" sz="2000" dirty="0" smtClean="0">
                <a:solidFill>
                  <a:schemeClr val="tx1"/>
                </a:solidFill>
              </a:rPr>
              <a:t>alla elektroniska</a:t>
            </a:r>
          </a:p>
          <a:p>
            <a:pPr algn="ctr" defTabSz="914400"/>
            <a:r>
              <a:rPr lang="fi-FI" sz="2000" dirty="0" smtClean="0">
                <a:solidFill>
                  <a:schemeClr val="tx1"/>
                </a:solidFill>
              </a:rPr>
              <a:t> </a:t>
            </a:r>
            <a:r>
              <a:rPr lang="fi-FI" sz="2000" dirty="0" err="1" smtClean="0">
                <a:solidFill>
                  <a:schemeClr val="tx1"/>
                </a:solidFill>
              </a:rPr>
              <a:t>material</a:t>
            </a:r>
            <a:endParaRPr lang="fi-FI" sz="2000" dirty="0">
              <a:solidFill>
                <a:schemeClr val="tx1"/>
              </a:solidFill>
            </a:endParaRPr>
          </a:p>
        </p:txBody>
      </p:sp>
      <p:cxnSp>
        <p:nvCxnSpPr>
          <p:cNvPr id="101" name="Kulmayhdysviiva 100"/>
          <p:cNvCxnSpPr/>
          <p:nvPr/>
        </p:nvCxnSpPr>
        <p:spPr>
          <a:xfrm rot="10800000">
            <a:off x="457200" y="4000313"/>
            <a:ext cx="1147314" cy="1133941"/>
          </a:xfrm>
          <a:prstGeom prst="bentConnector3">
            <a:avLst>
              <a:gd name="adj1" fmla="val 90482"/>
            </a:avLst>
          </a:prstGeom>
          <a:ln>
            <a:headEnd type="arrow"/>
            <a:tailEnd type="arrow"/>
          </a:ln>
        </p:spPr>
        <p:style>
          <a:lnRef idx="2">
            <a:schemeClr val="dk1"/>
          </a:lnRef>
          <a:fillRef idx="0">
            <a:schemeClr val="dk1"/>
          </a:fillRef>
          <a:effectRef idx="1">
            <a:schemeClr val="dk1"/>
          </a:effectRef>
          <a:fontRef idx="minor">
            <a:schemeClr val="tx1"/>
          </a:fontRef>
        </p:style>
      </p:cxnSp>
      <p:sp>
        <p:nvSpPr>
          <p:cNvPr id="41" name="Rectangle 12"/>
          <p:cNvSpPr>
            <a:spLocks noChangeArrowheads="1"/>
          </p:cNvSpPr>
          <p:nvPr/>
        </p:nvSpPr>
        <p:spPr bwMode="auto">
          <a:xfrm>
            <a:off x="4595812" y="5600151"/>
            <a:ext cx="1957387" cy="1242099"/>
          </a:xfrm>
          <a:prstGeom prst="rect">
            <a:avLst/>
          </a:prstGeom>
          <a:solidFill>
            <a:srgbClr val="92D050"/>
          </a:solidFill>
          <a:ln>
            <a:headEnd/>
            <a:tailEnd/>
          </a:ln>
        </p:spPr>
        <p:style>
          <a:lnRef idx="0">
            <a:schemeClr val="accent4"/>
          </a:lnRef>
          <a:fillRef idx="3">
            <a:schemeClr val="accent4"/>
          </a:fillRef>
          <a:effectRef idx="3">
            <a:schemeClr val="accent4"/>
          </a:effectRef>
          <a:fontRef idx="minor">
            <a:schemeClr val="lt1"/>
          </a:fontRef>
        </p:style>
        <p:txBody>
          <a:bodyPr wrap="none" anchor="ctr"/>
          <a:lstStyle/>
          <a:p>
            <a:pPr algn="ctr" defTabSz="914400"/>
            <a:r>
              <a:rPr lang="fi-FI" sz="2000" b="1" dirty="0" smtClean="0">
                <a:solidFill>
                  <a:schemeClr val="tx1"/>
                </a:solidFill>
              </a:rPr>
              <a:t>SAPA</a:t>
            </a:r>
          </a:p>
          <a:p>
            <a:pPr algn="ctr" defTabSz="914400"/>
            <a:r>
              <a:rPr lang="fi-FI" sz="2000" dirty="0" err="1" smtClean="0">
                <a:solidFill>
                  <a:schemeClr val="tx1"/>
                </a:solidFill>
              </a:rPr>
              <a:t>bakgrundssystem</a:t>
            </a:r>
            <a:endParaRPr lang="fi-FI" sz="2000" dirty="0" smtClean="0">
              <a:solidFill>
                <a:schemeClr val="tx1"/>
              </a:solidFill>
            </a:endParaRPr>
          </a:p>
          <a:p>
            <a:pPr algn="ctr" defTabSz="914400"/>
            <a:r>
              <a:rPr lang="fi-FI" sz="2000" dirty="0">
                <a:solidFill>
                  <a:schemeClr val="tx1"/>
                </a:solidFill>
              </a:rPr>
              <a:t>f</a:t>
            </a:r>
            <a:r>
              <a:rPr lang="fi-FI" sz="2000" dirty="0" smtClean="0">
                <a:solidFill>
                  <a:schemeClr val="tx1"/>
                </a:solidFill>
              </a:rPr>
              <a:t>ör alla elektroniska</a:t>
            </a:r>
          </a:p>
          <a:p>
            <a:pPr algn="ctr" defTabSz="914400"/>
            <a:r>
              <a:rPr lang="fi-FI" sz="2000" dirty="0" smtClean="0">
                <a:solidFill>
                  <a:schemeClr val="tx1"/>
                </a:solidFill>
              </a:rPr>
              <a:t> </a:t>
            </a:r>
            <a:r>
              <a:rPr lang="fi-FI" sz="2000" dirty="0" err="1" smtClean="0">
                <a:solidFill>
                  <a:schemeClr val="tx1"/>
                </a:solidFill>
              </a:rPr>
              <a:t>material</a:t>
            </a:r>
            <a:endParaRPr lang="fi-FI" sz="2000" dirty="0">
              <a:solidFill>
                <a:schemeClr val="tx1"/>
              </a:solidFill>
            </a:endParaRPr>
          </a:p>
        </p:txBody>
      </p:sp>
      <p:cxnSp>
        <p:nvCxnSpPr>
          <p:cNvPr id="14" name="Suora nuoliyhdysviiva 13"/>
          <p:cNvCxnSpPr>
            <a:endCxn id="41" idx="3"/>
          </p:cNvCxnSpPr>
          <p:nvPr/>
        </p:nvCxnSpPr>
        <p:spPr>
          <a:xfrm flipH="1">
            <a:off x="6553199" y="6221200"/>
            <a:ext cx="512545" cy="1"/>
          </a:xfrm>
          <a:prstGeom prst="straightConnector1">
            <a:avLst/>
          </a:prstGeom>
          <a:ln w="5715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4" name="Suora nuoliyhdysviiva 23"/>
          <p:cNvCxnSpPr>
            <a:stCxn id="41" idx="1"/>
          </p:cNvCxnSpPr>
          <p:nvPr/>
        </p:nvCxnSpPr>
        <p:spPr>
          <a:xfrm flipH="1" flipV="1">
            <a:off x="2070100" y="6221200"/>
            <a:ext cx="2525712" cy="1"/>
          </a:xfrm>
          <a:prstGeom prst="straightConnector1">
            <a:avLst/>
          </a:prstGeom>
          <a:ln w="38100">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26" name="Suora nuoliyhdysviiva 25"/>
          <p:cNvCxnSpPr/>
          <p:nvPr/>
        </p:nvCxnSpPr>
        <p:spPr>
          <a:xfrm flipH="1" flipV="1">
            <a:off x="4051300" y="5802309"/>
            <a:ext cx="544512" cy="418892"/>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7" name="Ellipsi 26"/>
          <p:cNvSpPr/>
          <p:nvPr/>
        </p:nvSpPr>
        <p:spPr>
          <a:xfrm>
            <a:off x="4419599" y="3398810"/>
            <a:ext cx="2463216" cy="386559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8" name="Ellipsi 27"/>
          <p:cNvSpPr/>
          <p:nvPr/>
        </p:nvSpPr>
        <p:spPr>
          <a:xfrm>
            <a:off x="-596900" y="4248082"/>
            <a:ext cx="4648200" cy="2444817"/>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21667724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ruutu 1"/>
          <p:cNvSpPr txBox="1"/>
          <p:nvPr/>
        </p:nvSpPr>
        <p:spPr>
          <a:xfrm>
            <a:off x="348343" y="870857"/>
            <a:ext cx="8548914" cy="1569660"/>
          </a:xfrm>
          <a:prstGeom prst="rect">
            <a:avLst/>
          </a:prstGeom>
          <a:noFill/>
        </p:spPr>
        <p:txBody>
          <a:bodyPr wrap="square" rtlCol="0">
            <a:spAutoFit/>
          </a:bodyPr>
          <a:lstStyle/>
          <a:p>
            <a:r>
              <a:rPr lang="fi-FI" sz="3200" b="1" dirty="0" smtClean="0">
                <a:latin typeface="Arial" panose="020B0604020202020204" pitchFamily="34" charset="0"/>
                <a:cs typeface="Arial" panose="020B0604020202020204" pitchFamily="34" charset="0"/>
              </a:rPr>
              <a:t>4. </a:t>
            </a:r>
            <a:r>
              <a:rPr lang="fi-FI" sz="3200" b="1" dirty="0" err="1">
                <a:latin typeface="Arial" panose="020B0604020202020204" pitchFamily="34" charset="0"/>
                <a:cs typeface="Arial" panose="020B0604020202020204" pitchFamily="34" charset="0"/>
              </a:rPr>
              <a:t>Bestämning</a:t>
            </a:r>
            <a:r>
              <a:rPr lang="fi-FI" sz="3200" b="1" dirty="0">
                <a:latin typeface="Arial" panose="020B0604020202020204" pitchFamily="34" charset="0"/>
                <a:cs typeface="Arial" panose="020B0604020202020204" pitchFamily="34" charset="0"/>
              </a:rPr>
              <a:t> av </a:t>
            </a:r>
            <a:r>
              <a:rPr lang="fi-FI" sz="3200" b="1" dirty="0" err="1">
                <a:latin typeface="Arial" panose="020B0604020202020204" pitchFamily="34" charset="0"/>
                <a:cs typeface="Arial" panose="020B0604020202020204" pitchFamily="34" charset="0"/>
              </a:rPr>
              <a:t>kulturhistorisk</a:t>
            </a:r>
            <a:r>
              <a:rPr lang="fi-FI" sz="3200" b="1" dirty="0">
                <a:latin typeface="Arial" panose="020B0604020202020204" pitchFamily="34" charset="0"/>
                <a:cs typeface="Arial" panose="020B0604020202020204" pitchFamily="34" charset="0"/>
              </a:rPr>
              <a:t> </a:t>
            </a:r>
            <a:r>
              <a:rPr lang="fi-FI" sz="3200" b="1" dirty="0" err="1">
                <a:latin typeface="Arial" panose="020B0604020202020204" pitchFamily="34" charset="0"/>
                <a:cs typeface="Arial" panose="020B0604020202020204" pitchFamily="34" charset="0"/>
              </a:rPr>
              <a:t>värde</a:t>
            </a:r>
            <a:r>
              <a:rPr lang="fi-FI" sz="3200" b="1" dirty="0">
                <a:latin typeface="Arial" panose="020B0604020202020204" pitchFamily="34" charset="0"/>
                <a:cs typeface="Arial" panose="020B0604020202020204" pitchFamily="34" charset="0"/>
              </a:rPr>
              <a:t> </a:t>
            </a:r>
            <a:r>
              <a:rPr lang="fi-FI" sz="3200" b="1" dirty="0" err="1">
                <a:latin typeface="Arial" panose="020B0604020202020204" pitchFamily="34" charset="0"/>
                <a:cs typeface="Arial" panose="020B0604020202020204" pitchFamily="34" charset="0"/>
              </a:rPr>
              <a:t>och</a:t>
            </a:r>
            <a:r>
              <a:rPr lang="fi-FI" sz="3200" b="1" dirty="0">
                <a:latin typeface="Arial" panose="020B0604020202020204" pitchFamily="34" charset="0"/>
                <a:cs typeface="Arial" panose="020B0604020202020204" pitchFamily="34" charset="0"/>
              </a:rPr>
              <a:t> </a:t>
            </a:r>
            <a:r>
              <a:rPr lang="fi-FI" sz="3200" b="1" dirty="0" err="1">
                <a:latin typeface="Arial" panose="020B0604020202020204" pitchFamily="34" charset="0"/>
                <a:cs typeface="Arial" panose="020B0604020202020204" pitchFamily="34" charset="0"/>
              </a:rPr>
              <a:t>säkerställning</a:t>
            </a:r>
            <a:r>
              <a:rPr lang="fi-FI" sz="3200" b="1" dirty="0">
                <a:latin typeface="Arial" panose="020B0604020202020204" pitchFamily="34" charset="0"/>
                <a:cs typeface="Arial" panose="020B0604020202020204" pitchFamily="34" charset="0"/>
              </a:rPr>
              <a:t> av </a:t>
            </a:r>
            <a:r>
              <a:rPr lang="fi-FI" sz="3200" b="1" dirty="0" err="1">
                <a:latin typeface="Arial" panose="020B0604020202020204" pitchFamily="34" charset="0"/>
                <a:cs typeface="Arial" panose="020B0604020202020204" pitchFamily="34" charset="0"/>
              </a:rPr>
              <a:t>egenskaper</a:t>
            </a:r>
            <a:r>
              <a:rPr lang="fi-FI" sz="3200" b="1" dirty="0">
                <a:latin typeface="Arial" panose="020B0604020202020204" pitchFamily="34" charset="0"/>
                <a:cs typeface="Arial" panose="020B0604020202020204" pitchFamily="34" charset="0"/>
              </a:rPr>
              <a:t> </a:t>
            </a:r>
            <a:r>
              <a:rPr lang="fi-FI" sz="3200" b="1" dirty="0" err="1">
                <a:latin typeface="Arial" panose="020B0604020202020204" pitchFamily="34" charset="0"/>
                <a:cs typeface="Arial" panose="020B0604020202020204" pitchFamily="34" charset="0"/>
              </a:rPr>
              <a:t>gällande</a:t>
            </a:r>
            <a:r>
              <a:rPr lang="fi-FI" sz="3200" b="1" dirty="0">
                <a:latin typeface="Arial" panose="020B0604020202020204" pitchFamily="34" charset="0"/>
                <a:cs typeface="Arial" panose="020B0604020202020204" pitchFamily="34" charset="0"/>
              </a:rPr>
              <a:t> </a:t>
            </a:r>
            <a:r>
              <a:rPr lang="fi-FI" sz="3200" b="1" dirty="0" err="1">
                <a:latin typeface="Arial" panose="020B0604020202020204" pitchFamily="34" charset="0"/>
                <a:cs typeface="Arial" panose="020B0604020202020204" pitchFamily="34" charset="0"/>
              </a:rPr>
              <a:t>integritet</a:t>
            </a:r>
            <a:r>
              <a:rPr lang="fi-FI" sz="3200" b="1" dirty="0">
                <a:latin typeface="Arial" panose="020B0604020202020204" pitchFamily="34" charset="0"/>
                <a:cs typeface="Arial" panose="020B0604020202020204" pitchFamily="34" charset="0"/>
              </a:rPr>
              <a:t>, </a:t>
            </a:r>
            <a:r>
              <a:rPr lang="fi-FI" sz="3200" b="1" dirty="0" err="1">
                <a:latin typeface="Arial" panose="020B0604020202020204" pitchFamily="34" charset="0"/>
                <a:cs typeface="Arial" panose="020B0604020202020204" pitchFamily="34" charset="0"/>
              </a:rPr>
              <a:t>helhet</a:t>
            </a:r>
            <a:r>
              <a:rPr lang="fi-FI" sz="3200" b="1" dirty="0">
                <a:latin typeface="Arial" panose="020B0604020202020204" pitchFamily="34" charset="0"/>
                <a:cs typeface="Arial" panose="020B0604020202020204" pitchFamily="34" charset="0"/>
              </a:rPr>
              <a:t> </a:t>
            </a:r>
            <a:r>
              <a:rPr lang="fi-FI" sz="3200" b="1" dirty="0" err="1" smtClean="0">
                <a:latin typeface="Arial" panose="020B0604020202020204" pitchFamily="34" charset="0"/>
                <a:cs typeface="Arial" panose="020B0604020202020204" pitchFamily="34" charset="0"/>
              </a:rPr>
              <a:t>och</a:t>
            </a:r>
            <a:r>
              <a:rPr lang="fi-FI" sz="3200" b="1" dirty="0" smtClean="0">
                <a:latin typeface="Arial" panose="020B0604020202020204" pitchFamily="34" charset="0"/>
                <a:cs typeface="Arial" panose="020B0604020202020204" pitchFamily="34" charset="0"/>
              </a:rPr>
              <a:t> </a:t>
            </a:r>
            <a:r>
              <a:rPr lang="fi-FI" sz="3200" b="1" dirty="0" err="1" smtClean="0">
                <a:latin typeface="Arial" panose="020B0604020202020204" pitchFamily="34" charset="0"/>
                <a:cs typeface="Arial" panose="020B0604020202020204" pitchFamily="34" charset="0"/>
              </a:rPr>
              <a:t>bevisvärde</a:t>
            </a:r>
            <a:endParaRPr lang="fi-FI" sz="3200" b="1" dirty="0">
              <a:latin typeface="Arial" panose="020B0604020202020204" pitchFamily="34" charset="0"/>
              <a:cs typeface="Arial" panose="020B0604020202020204" pitchFamily="34" charset="0"/>
            </a:endParaRPr>
          </a:p>
        </p:txBody>
      </p:sp>
      <p:sp>
        <p:nvSpPr>
          <p:cNvPr id="4" name="Tekstiruutu 3"/>
          <p:cNvSpPr txBox="1"/>
          <p:nvPr/>
        </p:nvSpPr>
        <p:spPr>
          <a:xfrm>
            <a:off x="348343" y="2590800"/>
            <a:ext cx="8548914" cy="3416320"/>
          </a:xfrm>
          <a:prstGeom prst="rect">
            <a:avLst/>
          </a:prstGeom>
          <a:noFill/>
        </p:spPr>
        <p:txBody>
          <a:bodyPr wrap="square" rtlCol="0">
            <a:spAutoFit/>
          </a:bodyPr>
          <a:lstStyle/>
          <a:p>
            <a:r>
              <a:rPr lang="fi-FI" sz="2400" dirty="0" err="1" smtClean="0"/>
              <a:t>Riksarkivet</a:t>
            </a:r>
            <a:r>
              <a:rPr lang="fi-FI" sz="2400" dirty="0" smtClean="0"/>
              <a:t> </a:t>
            </a:r>
            <a:r>
              <a:rPr lang="fi-FI" sz="2400" dirty="0" err="1" smtClean="0"/>
              <a:t>kommer</a:t>
            </a:r>
            <a:r>
              <a:rPr lang="fi-FI" sz="2400" dirty="0" smtClean="0"/>
              <a:t> </a:t>
            </a:r>
            <a:r>
              <a:rPr lang="fi-FI" sz="2400" dirty="0" err="1" smtClean="0"/>
              <a:t>att</a:t>
            </a:r>
            <a:r>
              <a:rPr lang="fi-FI" sz="2400" dirty="0" smtClean="0"/>
              <a:t> </a:t>
            </a:r>
            <a:r>
              <a:rPr lang="fi-FI" sz="2400" dirty="0" err="1" smtClean="0"/>
              <a:t>bestämma</a:t>
            </a:r>
            <a:r>
              <a:rPr lang="fi-FI" sz="2400" dirty="0" smtClean="0"/>
              <a:t> </a:t>
            </a:r>
            <a:r>
              <a:rPr lang="fi-FI" sz="2400" dirty="0" err="1" smtClean="0"/>
              <a:t>särskilda</a:t>
            </a:r>
            <a:r>
              <a:rPr lang="fi-FI" sz="2400" dirty="0" smtClean="0"/>
              <a:t> </a:t>
            </a:r>
            <a:r>
              <a:rPr lang="fi-FI" sz="2400" dirty="0" err="1" smtClean="0"/>
              <a:t>värdekategorier</a:t>
            </a:r>
            <a:r>
              <a:rPr lang="fi-FI" sz="2400" dirty="0" smtClean="0"/>
              <a:t>.</a:t>
            </a:r>
          </a:p>
          <a:p>
            <a:endParaRPr lang="fi-FI" sz="2400" dirty="0"/>
          </a:p>
          <a:p>
            <a:r>
              <a:rPr lang="fi-FI" sz="2400" dirty="0" smtClean="0"/>
              <a:t>Ett </a:t>
            </a:r>
            <a:r>
              <a:rPr lang="fi-FI" sz="2400" dirty="0" err="1" smtClean="0"/>
              <a:t>nationellt</a:t>
            </a:r>
            <a:r>
              <a:rPr lang="fi-FI" sz="2400" dirty="0" smtClean="0"/>
              <a:t> </a:t>
            </a:r>
            <a:r>
              <a:rPr lang="fi-FI" sz="2400" dirty="0" err="1" smtClean="0"/>
              <a:t>arbetsgrupp</a:t>
            </a:r>
            <a:r>
              <a:rPr lang="fi-FI" sz="2400" dirty="0" smtClean="0"/>
              <a:t> </a:t>
            </a:r>
            <a:r>
              <a:rPr lang="fi-FI" sz="2400" dirty="0" err="1" smtClean="0"/>
              <a:t>har</a:t>
            </a:r>
            <a:r>
              <a:rPr lang="fi-FI" sz="2400" dirty="0" smtClean="0"/>
              <a:t> </a:t>
            </a:r>
            <a:r>
              <a:rPr lang="fi-FI" sz="2400" dirty="0" err="1" smtClean="0"/>
              <a:t>grundats</a:t>
            </a:r>
            <a:r>
              <a:rPr lang="fi-FI" sz="2400" dirty="0" smtClean="0"/>
              <a:t>, </a:t>
            </a:r>
            <a:r>
              <a:rPr lang="fi-FI" sz="2400" dirty="0" err="1" smtClean="0"/>
              <a:t>Riksarkivarie</a:t>
            </a:r>
            <a:r>
              <a:rPr lang="fi-FI" sz="2400" dirty="0" smtClean="0"/>
              <a:t> </a:t>
            </a:r>
            <a:r>
              <a:rPr lang="fi-FI" sz="2400" dirty="0" err="1" smtClean="0"/>
              <a:t>som</a:t>
            </a:r>
            <a:r>
              <a:rPr lang="fi-FI" sz="2400" dirty="0" smtClean="0"/>
              <a:t> </a:t>
            </a:r>
            <a:r>
              <a:rPr lang="fi-FI" sz="2400" dirty="0" err="1" smtClean="0"/>
              <a:t>ordförande</a:t>
            </a:r>
            <a:endParaRPr lang="fi-FI" sz="2400" dirty="0" smtClean="0"/>
          </a:p>
          <a:p>
            <a:endParaRPr lang="fi-FI" sz="2400" dirty="0"/>
          </a:p>
          <a:p>
            <a:r>
              <a:rPr lang="fi-FI" sz="2400" dirty="0" err="1" smtClean="0"/>
              <a:t>Arbetsgruppet</a:t>
            </a:r>
            <a:r>
              <a:rPr lang="fi-FI" sz="2400" dirty="0" smtClean="0"/>
              <a:t> </a:t>
            </a:r>
            <a:r>
              <a:rPr lang="fi-FI" sz="2400" dirty="0" err="1" smtClean="0"/>
              <a:t>kommer</a:t>
            </a:r>
            <a:r>
              <a:rPr lang="fi-FI" sz="2400" dirty="0" smtClean="0"/>
              <a:t> </a:t>
            </a:r>
            <a:r>
              <a:rPr lang="fi-FI" sz="2400" dirty="0" err="1" smtClean="0"/>
              <a:t>att</a:t>
            </a:r>
            <a:r>
              <a:rPr lang="fi-FI" sz="2400" dirty="0" smtClean="0"/>
              <a:t> </a:t>
            </a:r>
            <a:r>
              <a:rPr lang="fi-FI" sz="2400" dirty="0" err="1" smtClean="0"/>
              <a:t>bestämma</a:t>
            </a:r>
            <a:r>
              <a:rPr lang="fi-FI" sz="2400" dirty="0" smtClean="0"/>
              <a:t> </a:t>
            </a:r>
            <a:r>
              <a:rPr lang="fi-FI" sz="2400" dirty="0" err="1" smtClean="0"/>
              <a:t>kriterier</a:t>
            </a:r>
            <a:r>
              <a:rPr lang="fi-FI" sz="2400" dirty="0" smtClean="0"/>
              <a:t> för </a:t>
            </a:r>
            <a:r>
              <a:rPr lang="fi-FI" sz="2400" dirty="0" err="1" smtClean="0"/>
              <a:t>kategorier</a:t>
            </a:r>
            <a:r>
              <a:rPr lang="fi-FI" sz="2400" dirty="0" smtClean="0"/>
              <a:t> </a:t>
            </a:r>
            <a:r>
              <a:rPr lang="fi-FI" sz="2400" dirty="0" err="1" smtClean="0"/>
              <a:t>och</a:t>
            </a:r>
            <a:r>
              <a:rPr lang="fi-FI" sz="2400" dirty="0" smtClean="0"/>
              <a:t> </a:t>
            </a:r>
            <a:r>
              <a:rPr lang="fi-FI" sz="2400" dirty="0" err="1" smtClean="0"/>
              <a:t>riktlinjer</a:t>
            </a:r>
            <a:r>
              <a:rPr lang="fi-FI" sz="2400" dirty="0" smtClean="0"/>
              <a:t> </a:t>
            </a:r>
            <a:r>
              <a:rPr lang="fi-FI" sz="2400" dirty="0" err="1" smtClean="0"/>
              <a:t>med</a:t>
            </a:r>
            <a:r>
              <a:rPr lang="fi-FI" sz="2400" dirty="0" smtClean="0"/>
              <a:t> </a:t>
            </a:r>
            <a:r>
              <a:rPr lang="fi-FI" sz="2400" dirty="0" err="1" smtClean="0"/>
              <a:t>vilka</a:t>
            </a:r>
            <a:r>
              <a:rPr lang="fi-FI" sz="2400" dirty="0" smtClean="0"/>
              <a:t> </a:t>
            </a:r>
            <a:r>
              <a:rPr lang="fi-FI" sz="2400" dirty="0" err="1" smtClean="0"/>
              <a:t>papperssamlingar</a:t>
            </a:r>
            <a:r>
              <a:rPr lang="fi-FI" sz="2400" dirty="0" smtClean="0"/>
              <a:t> </a:t>
            </a:r>
            <a:r>
              <a:rPr lang="fi-FI" sz="2400" dirty="0" err="1" smtClean="0"/>
              <a:t>kommer</a:t>
            </a:r>
            <a:r>
              <a:rPr lang="fi-FI" sz="2400" dirty="0" smtClean="0"/>
              <a:t> </a:t>
            </a:r>
            <a:r>
              <a:rPr lang="fi-FI" sz="2400" dirty="0" err="1" smtClean="0"/>
              <a:t>att</a:t>
            </a:r>
            <a:r>
              <a:rPr lang="fi-FI" sz="2400" dirty="0" smtClean="0"/>
              <a:t> </a:t>
            </a:r>
            <a:r>
              <a:rPr lang="fi-FI" sz="2400" dirty="0" err="1" smtClean="0"/>
              <a:t>värderas</a:t>
            </a:r>
            <a:r>
              <a:rPr lang="fi-FI" sz="2400" dirty="0" smtClean="0"/>
              <a:t> </a:t>
            </a:r>
            <a:r>
              <a:rPr lang="fi-FI" sz="2400" dirty="0" err="1" smtClean="0"/>
              <a:t>till</a:t>
            </a:r>
            <a:r>
              <a:rPr lang="fi-FI" sz="2400" dirty="0" smtClean="0"/>
              <a:t> </a:t>
            </a:r>
            <a:r>
              <a:rPr lang="fi-FI" sz="2400" dirty="0" err="1" smtClean="0"/>
              <a:t>bestämda</a:t>
            </a:r>
            <a:r>
              <a:rPr lang="fi-FI" sz="2400" dirty="0" smtClean="0"/>
              <a:t> </a:t>
            </a:r>
            <a:r>
              <a:rPr lang="fi-FI" sz="2400" dirty="0" err="1" smtClean="0"/>
              <a:t>kategorier</a:t>
            </a:r>
            <a:r>
              <a:rPr lang="fi-FI" sz="2400" dirty="0" smtClean="0"/>
              <a:t>.</a:t>
            </a:r>
          </a:p>
          <a:p>
            <a:endParaRPr lang="fi-FI" sz="2400" dirty="0"/>
          </a:p>
          <a:p>
            <a:r>
              <a:rPr lang="fi-FI" sz="2400" dirty="0" err="1" smtClean="0"/>
              <a:t>Arbetstid</a:t>
            </a:r>
            <a:r>
              <a:rPr lang="fi-FI" sz="2400" dirty="0" smtClean="0"/>
              <a:t> för </a:t>
            </a:r>
            <a:r>
              <a:rPr lang="fi-FI" sz="2400" dirty="0" err="1" smtClean="0"/>
              <a:t>gruppen</a:t>
            </a:r>
            <a:r>
              <a:rPr lang="fi-FI" sz="2400" dirty="0" smtClean="0"/>
              <a:t> </a:t>
            </a:r>
            <a:r>
              <a:rPr lang="fi-FI" sz="2400" dirty="0" err="1" smtClean="0"/>
              <a:t>är</a:t>
            </a:r>
            <a:r>
              <a:rPr lang="fi-FI" sz="2400" dirty="0" smtClean="0"/>
              <a:t> 1.10.2016 - 31.12.2019</a:t>
            </a:r>
            <a:endParaRPr lang="fi-FI" sz="2400" dirty="0"/>
          </a:p>
        </p:txBody>
      </p:sp>
    </p:spTree>
    <p:extLst>
      <p:ext uri="{BB962C8B-B14F-4D97-AF65-F5344CB8AC3E}">
        <p14:creationId xmlns:p14="http://schemas.microsoft.com/office/powerpoint/2010/main" val="22906249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ruutu 1"/>
          <p:cNvSpPr txBox="1"/>
          <p:nvPr/>
        </p:nvSpPr>
        <p:spPr>
          <a:xfrm>
            <a:off x="348343" y="870857"/>
            <a:ext cx="8548914" cy="1569660"/>
          </a:xfrm>
          <a:prstGeom prst="rect">
            <a:avLst/>
          </a:prstGeom>
          <a:noFill/>
        </p:spPr>
        <p:txBody>
          <a:bodyPr wrap="square" rtlCol="0">
            <a:spAutoFit/>
          </a:bodyPr>
          <a:lstStyle/>
          <a:p>
            <a:r>
              <a:rPr lang="fi-FI" sz="3200" b="1" dirty="0" smtClean="0">
                <a:latin typeface="Arial" panose="020B0604020202020204" pitchFamily="34" charset="0"/>
                <a:cs typeface="Arial" panose="020B0604020202020204" pitchFamily="34" charset="0"/>
              </a:rPr>
              <a:t>4. </a:t>
            </a:r>
            <a:r>
              <a:rPr lang="fi-FI" sz="3200" b="1" dirty="0" err="1">
                <a:latin typeface="Arial" panose="020B0604020202020204" pitchFamily="34" charset="0"/>
                <a:cs typeface="Arial" panose="020B0604020202020204" pitchFamily="34" charset="0"/>
              </a:rPr>
              <a:t>Bestämning</a:t>
            </a:r>
            <a:r>
              <a:rPr lang="fi-FI" sz="3200" b="1" dirty="0">
                <a:latin typeface="Arial" panose="020B0604020202020204" pitchFamily="34" charset="0"/>
                <a:cs typeface="Arial" panose="020B0604020202020204" pitchFamily="34" charset="0"/>
              </a:rPr>
              <a:t> av </a:t>
            </a:r>
            <a:r>
              <a:rPr lang="fi-FI" sz="3200" b="1" dirty="0" err="1">
                <a:latin typeface="Arial" panose="020B0604020202020204" pitchFamily="34" charset="0"/>
                <a:cs typeface="Arial" panose="020B0604020202020204" pitchFamily="34" charset="0"/>
              </a:rPr>
              <a:t>kulturhistorisk</a:t>
            </a:r>
            <a:r>
              <a:rPr lang="fi-FI" sz="3200" b="1" dirty="0">
                <a:latin typeface="Arial" panose="020B0604020202020204" pitchFamily="34" charset="0"/>
                <a:cs typeface="Arial" panose="020B0604020202020204" pitchFamily="34" charset="0"/>
              </a:rPr>
              <a:t> </a:t>
            </a:r>
            <a:r>
              <a:rPr lang="fi-FI" sz="3200" b="1" dirty="0" err="1">
                <a:latin typeface="Arial" panose="020B0604020202020204" pitchFamily="34" charset="0"/>
                <a:cs typeface="Arial" panose="020B0604020202020204" pitchFamily="34" charset="0"/>
              </a:rPr>
              <a:t>värde</a:t>
            </a:r>
            <a:r>
              <a:rPr lang="fi-FI" sz="3200" b="1" dirty="0">
                <a:latin typeface="Arial" panose="020B0604020202020204" pitchFamily="34" charset="0"/>
                <a:cs typeface="Arial" panose="020B0604020202020204" pitchFamily="34" charset="0"/>
              </a:rPr>
              <a:t> </a:t>
            </a:r>
            <a:r>
              <a:rPr lang="fi-FI" sz="3200" b="1" dirty="0" err="1">
                <a:latin typeface="Arial" panose="020B0604020202020204" pitchFamily="34" charset="0"/>
                <a:cs typeface="Arial" panose="020B0604020202020204" pitchFamily="34" charset="0"/>
              </a:rPr>
              <a:t>och</a:t>
            </a:r>
            <a:r>
              <a:rPr lang="fi-FI" sz="3200" b="1" dirty="0">
                <a:latin typeface="Arial" panose="020B0604020202020204" pitchFamily="34" charset="0"/>
                <a:cs typeface="Arial" panose="020B0604020202020204" pitchFamily="34" charset="0"/>
              </a:rPr>
              <a:t> </a:t>
            </a:r>
            <a:r>
              <a:rPr lang="fi-FI" sz="3200" b="1" dirty="0" err="1">
                <a:latin typeface="Arial" panose="020B0604020202020204" pitchFamily="34" charset="0"/>
                <a:cs typeface="Arial" panose="020B0604020202020204" pitchFamily="34" charset="0"/>
              </a:rPr>
              <a:t>säkerställning</a:t>
            </a:r>
            <a:r>
              <a:rPr lang="fi-FI" sz="3200" b="1" dirty="0">
                <a:latin typeface="Arial" panose="020B0604020202020204" pitchFamily="34" charset="0"/>
                <a:cs typeface="Arial" panose="020B0604020202020204" pitchFamily="34" charset="0"/>
              </a:rPr>
              <a:t> av </a:t>
            </a:r>
            <a:r>
              <a:rPr lang="fi-FI" sz="3200" b="1" dirty="0" err="1">
                <a:latin typeface="Arial" panose="020B0604020202020204" pitchFamily="34" charset="0"/>
                <a:cs typeface="Arial" panose="020B0604020202020204" pitchFamily="34" charset="0"/>
              </a:rPr>
              <a:t>egenskaper</a:t>
            </a:r>
            <a:r>
              <a:rPr lang="fi-FI" sz="3200" b="1" dirty="0">
                <a:latin typeface="Arial" panose="020B0604020202020204" pitchFamily="34" charset="0"/>
                <a:cs typeface="Arial" panose="020B0604020202020204" pitchFamily="34" charset="0"/>
              </a:rPr>
              <a:t> </a:t>
            </a:r>
            <a:r>
              <a:rPr lang="fi-FI" sz="3200" b="1" dirty="0" err="1">
                <a:latin typeface="Arial" panose="020B0604020202020204" pitchFamily="34" charset="0"/>
                <a:cs typeface="Arial" panose="020B0604020202020204" pitchFamily="34" charset="0"/>
              </a:rPr>
              <a:t>gällande</a:t>
            </a:r>
            <a:r>
              <a:rPr lang="fi-FI" sz="3200" b="1" dirty="0">
                <a:latin typeface="Arial" panose="020B0604020202020204" pitchFamily="34" charset="0"/>
                <a:cs typeface="Arial" panose="020B0604020202020204" pitchFamily="34" charset="0"/>
              </a:rPr>
              <a:t> </a:t>
            </a:r>
            <a:r>
              <a:rPr lang="fi-FI" sz="3200" b="1" dirty="0" err="1">
                <a:latin typeface="Arial" panose="020B0604020202020204" pitchFamily="34" charset="0"/>
                <a:cs typeface="Arial" panose="020B0604020202020204" pitchFamily="34" charset="0"/>
              </a:rPr>
              <a:t>integritet</a:t>
            </a:r>
            <a:r>
              <a:rPr lang="fi-FI" sz="3200" b="1" dirty="0">
                <a:latin typeface="Arial" panose="020B0604020202020204" pitchFamily="34" charset="0"/>
                <a:cs typeface="Arial" panose="020B0604020202020204" pitchFamily="34" charset="0"/>
              </a:rPr>
              <a:t>, </a:t>
            </a:r>
            <a:r>
              <a:rPr lang="fi-FI" sz="3200" b="1" dirty="0" err="1">
                <a:latin typeface="Arial" panose="020B0604020202020204" pitchFamily="34" charset="0"/>
                <a:cs typeface="Arial" panose="020B0604020202020204" pitchFamily="34" charset="0"/>
              </a:rPr>
              <a:t>helhet</a:t>
            </a:r>
            <a:r>
              <a:rPr lang="fi-FI" sz="3200" b="1" dirty="0">
                <a:latin typeface="Arial" panose="020B0604020202020204" pitchFamily="34" charset="0"/>
                <a:cs typeface="Arial" panose="020B0604020202020204" pitchFamily="34" charset="0"/>
              </a:rPr>
              <a:t> </a:t>
            </a:r>
            <a:r>
              <a:rPr lang="fi-FI" sz="3200" b="1" dirty="0" err="1">
                <a:latin typeface="Arial" panose="020B0604020202020204" pitchFamily="34" charset="0"/>
                <a:cs typeface="Arial" panose="020B0604020202020204" pitchFamily="34" charset="0"/>
              </a:rPr>
              <a:t>och</a:t>
            </a:r>
            <a:r>
              <a:rPr lang="fi-FI" sz="3200" b="1" dirty="0">
                <a:latin typeface="Arial" panose="020B0604020202020204" pitchFamily="34" charset="0"/>
                <a:cs typeface="Arial" panose="020B0604020202020204" pitchFamily="34" charset="0"/>
              </a:rPr>
              <a:t>  </a:t>
            </a:r>
            <a:r>
              <a:rPr lang="fi-FI" sz="3200" b="1" dirty="0" err="1" smtClean="0">
                <a:latin typeface="Arial" panose="020B0604020202020204" pitchFamily="34" charset="0"/>
                <a:cs typeface="Arial" panose="020B0604020202020204" pitchFamily="34" charset="0"/>
              </a:rPr>
              <a:t>bevisvärde</a:t>
            </a:r>
            <a:endParaRPr lang="fi-FI" sz="3200" b="1" dirty="0">
              <a:latin typeface="Arial" panose="020B0604020202020204" pitchFamily="34" charset="0"/>
              <a:cs typeface="Arial" panose="020B0604020202020204" pitchFamily="34" charset="0"/>
            </a:endParaRPr>
          </a:p>
        </p:txBody>
      </p:sp>
      <p:graphicFrame>
        <p:nvGraphicFramePr>
          <p:cNvPr id="4" name="Taulukko 3"/>
          <p:cNvGraphicFramePr>
            <a:graphicFrameLocks noGrp="1"/>
          </p:cNvGraphicFramePr>
          <p:nvPr>
            <p:extLst>
              <p:ext uri="{D42A27DB-BD31-4B8C-83A1-F6EECF244321}">
                <p14:modId xmlns:p14="http://schemas.microsoft.com/office/powerpoint/2010/main" val="2177029402"/>
              </p:ext>
            </p:extLst>
          </p:nvPr>
        </p:nvGraphicFramePr>
        <p:xfrm>
          <a:off x="348343" y="2695964"/>
          <a:ext cx="8548913" cy="3539736"/>
        </p:xfrm>
        <a:graphic>
          <a:graphicData uri="http://schemas.openxmlformats.org/drawingml/2006/table">
            <a:tbl>
              <a:tblPr firstRow="1" firstCol="1" bandRow="1">
                <a:tableStyleId>{5C22544A-7EE6-4342-B048-85BDC9FD1C3A}</a:tableStyleId>
              </a:tblPr>
              <a:tblGrid>
                <a:gridCol w="2849346"/>
                <a:gridCol w="2698092"/>
                <a:gridCol w="3001475"/>
              </a:tblGrid>
              <a:tr h="384460">
                <a:tc>
                  <a:txBody>
                    <a:bodyPr/>
                    <a:lstStyle/>
                    <a:p>
                      <a:pPr>
                        <a:lnSpc>
                          <a:spcPct val="115000"/>
                        </a:lnSpc>
                        <a:spcAft>
                          <a:spcPts val="0"/>
                        </a:spcAft>
                      </a:pPr>
                      <a:r>
                        <a:rPr lang="fi-FI" sz="1800" dirty="0">
                          <a:effectLst/>
                        </a:rPr>
                        <a:t>SVERIGE</a:t>
                      </a:r>
                      <a:endParaRPr lang="fi-FI" sz="1800" dirty="0">
                        <a:effectLst/>
                        <a:latin typeface="Calibri"/>
                        <a:ea typeface="Calibri"/>
                        <a:cs typeface="Times New Roman"/>
                      </a:endParaRPr>
                    </a:p>
                  </a:txBody>
                  <a:tcPr marL="68580" marR="68580" marT="0" marB="0"/>
                </a:tc>
                <a:tc>
                  <a:txBody>
                    <a:bodyPr/>
                    <a:lstStyle/>
                    <a:p>
                      <a:pPr>
                        <a:lnSpc>
                          <a:spcPct val="115000"/>
                        </a:lnSpc>
                        <a:spcAft>
                          <a:spcPts val="0"/>
                        </a:spcAft>
                      </a:pPr>
                      <a:r>
                        <a:rPr lang="fi-FI" sz="1800" dirty="0">
                          <a:effectLst/>
                        </a:rPr>
                        <a:t>DANMARK</a:t>
                      </a:r>
                      <a:endParaRPr lang="fi-FI" sz="1800" dirty="0">
                        <a:effectLst/>
                        <a:latin typeface="Calibri"/>
                        <a:ea typeface="Calibri"/>
                        <a:cs typeface="Times New Roman"/>
                      </a:endParaRPr>
                    </a:p>
                  </a:txBody>
                  <a:tcPr marL="68580" marR="68580" marT="0" marB="0"/>
                </a:tc>
                <a:tc>
                  <a:txBody>
                    <a:bodyPr/>
                    <a:lstStyle/>
                    <a:p>
                      <a:pPr>
                        <a:lnSpc>
                          <a:spcPct val="115000"/>
                        </a:lnSpc>
                        <a:spcAft>
                          <a:spcPts val="0"/>
                        </a:spcAft>
                      </a:pPr>
                      <a:r>
                        <a:rPr lang="fi-FI" sz="1800" dirty="0">
                          <a:effectLst/>
                        </a:rPr>
                        <a:t>FINLAND, </a:t>
                      </a:r>
                      <a:r>
                        <a:rPr lang="fi-FI" sz="1800" dirty="0" err="1">
                          <a:effectLst/>
                        </a:rPr>
                        <a:t>under</a:t>
                      </a:r>
                      <a:r>
                        <a:rPr lang="fi-FI" sz="1800" dirty="0">
                          <a:effectLst/>
                        </a:rPr>
                        <a:t> </a:t>
                      </a:r>
                      <a:r>
                        <a:rPr lang="fi-FI" sz="1800" dirty="0" err="1">
                          <a:effectLst/>
                        </a:rPr>
                        <a:t>planering</a:t>
                      </a:r>
                      <a:endParaRPr lang="fi-FI" sz="1800" dirty="0">
                        <a:effectLst/>
                        <a:latin typeface="Calibri"/>
                        <a:ea typeface="Calibri"/>
                        <a:cs typeface="Times New Roman"/>
                      </a:endParaRPr>
                    </a:p>
                  </a:txBody>
                  <a:tcPr marL="68580" marR="68580" marT="0" marB="0"/>
                </a:tc>
              </a:tr>
              <a:tr h="384460">
                <a:tc>
                  <a:txBody>
                    <a:bodyPr/>
                    <a:lstStyle/>
                    <a:p>
                      <a:pPr>
                        <a:lnSpc>
                          <a:spcPct val="115000"/>
                        </a:lnSpc>
                        <a:spcAft>
                          <a:spcPts val="0"/>
                        </a:spcAft>
                      </a:pPr>
                      <a:r>
                        <a:rPr lang="fi-FI" sz="1600" dirty="0">
                          <a:solidFill>
                            <a:schemeClr val="tx1"/>
                          </a:solidFill>
                          <a:effectLst/>
                        </a:rPr>
                        <a:t>N: </a:t>
                      </a:r>
                      <a:r>
                        <a:rPr lang="fi-FI" sz="1600" dirty="0" err="1">
                          <a:solidFill>
                            <a:schemeClr val="tx1"/>
                          </a:solidFill>
                          <a:effectLst/>
                        </a:rPr>
                        <a:t>normalvärde</a:t>
                      </a:r>
                      <a:endParaRPr lang="fi-FI" sz="1600" dirty="0">
                        <a:solidFill>
                          <a:schemeClr val="tx1"/>
                        </a:solidFill>
                        <a:effectLst/>
                        <a:latin typeface="Calibri"/>
                        <a:ea typeface="Calibri"/>
                        <a:cs typeface="Times New Roman"/>
                      </a:endParaRPr>
                    </a:p>
                  </a:txBody>
                  <a:tcPr marL="68580" marR="68580" marT="0" marB="0">
                    <a:solidFill>
                      <a:schemeClr val="accent1">
                        <a:lumMod val="40000"/>
                        <a:lumOff val="60000"/>
                      </a:schemeClr>
                    </a:solidFill>
                  </a:tcPr>
                </a:tc>
                <a:tc>
                  <a:txBody>
                    <a:bodyPr/>
                    <a:lstStyle/>
                    <a:p>
                      <a:pPr>
                        <a:lnSpc>
                          <a:spcPct val="115000"/>
                        </a:lnSpc>
                        <a:spcAft>
                          <a:spcPts val="0"/>
                        </a:spcAft>
                      </a:pPr>
                      <a:r>
                        <a:rPr lang="fi-FI" sz="1600" dirty="0" err="1">
                          <a:effectLst/>
                        </a:rPr>
                        <a:t>B-arkivalier</a:t>
                      </a:r>
                      <a:endParaRPr lang="fi-FI" sz="1600" dirty="0">
                        <a:effectLst/>
                        <a:latin typeface="Calibri"/>
                        <a:ea typeface="Calibri"/>
                        <a:cs typeface="Times New Roman"/>
                      </a:endParaRPr>
                    </a:p>
                  </a:txBody>
                  <a:tcPr marL="68580" marR="68580" marT="0" marB="0">
                    <a:solidFill>
                      <a:schemeClr val="accent1">
                        <a:lumMod val="40000"/>
                        <a:lumOff val="60000"/>
                      </a:schemeClr>
                    </a:solidFill>
                  </a:tcPr>
                </a:tc>
                <a:tc>
                  <a:txBody>
                    <a:bodyPr/>
                    <a:lstStyle/>
                    <a:p>
                      <a:pPr>
                        <a:lnSpc>
                          <a:spcPct val="115000"/>
                        </a:lnSpc>
                        <a:spcAft>
                          <a:spcPts val="0"/>
                        </a:spcAft>
                      </a:pPr>
                      <a:r>
                        <a:rPr lang="en-US" sz="1600" dirty="0" err="1">
                          <a:effectLst/>
                        </a:rPr>
                        <a:t>Normalvärde</a:t>
                      </a:r>
                      <a:endParaRPr lang="fi-FI" sz="1600" dirty="0">
                        <a:effectLst/>
                        <a:latin typeface="Calibri"/>
                        <a:ea typeface="Calibri"/>
                        <a:cs typeface="Times New Roman"/>
                      </a:endParaRPr>
                    </a:p>
                  </a:txBody>
                  <a:tcPr marL="68580" marR="68580" marT="0" marB="0">
                    <a:solidFill>
                      <a:srgbClr val="FFFF00"/>
                    </a:solidFill>
                  </a:tcPr>
                </a:tc>
              </a:tr>
              <a:tr h="1193178">
                <a:tc>
                  <a:txBody>
                    <a:bodyPr/>
                    <a:lstStyle/>
                    <a:p>
                      <a:pPr>
                        <a:lnSpc>
                          <a:spcPct val="115000"/>
                        </a:lnSpc>
                        <a:spcAft>
                          <a:spcPts val="0"/>
                        </a:spcAft>
                      </a:pPr>
                      <a:r>
                        <a:rPr lang="fi-FI" sz="1600" dirty="0">
                          <a:solidFill>
                            <a:schemeClr val="tx1"/>
                          </a:solidFill>
                          <a:effectLst/>
                        </a:rPr>
                        <a:t>I: </a:t>
                      </a:r>
                      <a:r>
                        <a:rPr lang="fi-FI" sz="1600" dirty="0" err="1">
                          <a:solidFill>
                            <a:schemeClr val="tx1"/>
                          </a:solidFill>
                          <a:effectLst/>
                        </a:rPr>
                        <a:t>Särskilt</a:t>
                      </a:r>
                      <a:r>
                        <a:rPr lang="fi-FI" sz="1600" dirty="0">
                          <a:solidFill>
                            <a:schemeClr val="tx1"/>
                          </a:solidFill>
                          <a:effectLst/>
                        </a:rPr>
                        <a:t> </a:t>
                      </a:r>
                      <a:r>
                        <a:rPr lang="fi-FI" sz="1600" dirty="0" err="1">
                          <a:solidFill>
                            <a:schemeClr val="tx1"/>
                          </a:solidFill>
                          <a:effectLst/>
                        </a:rPr>
                        <a:t>informationsvärde</a:t>
                      </a:r>
                      <a:endParaRPr lang="fi-FI" sz="1600" dirty="0">
                        <a:solidFill>
                          <a:schemeClr val="tx1"/>
                        </a:solidFill>
                        <a:effectLst/>
                        <a:latin typeface="Calibri"/>
                        <a:ea typeface="Calibri"/>
                        <a:cs typeface="Times New Roman"/>
                      </a:endParaRPr>
                    </a:p>
                  </a:txBody>
                  <a:tcPr marL="68580" marR="68580" marT="0" marB="0">
                    <a:solidFill>
                      <a:schemeClr val="accent1">
                        <a:lumMod val="20000"/>
                        <a:lumOff val="80000"/>
                      </a:schemeClr>
                    </a:solidFill>
                  </a:tcPr>
                </a:tc>
                <a:tc>
                  <a:txBody>
                    <a:bodyPr/>
                    <a:lstStyle/>
                    <a:p>
                      <a:pPr>
                        <a:lnSpc>
                          <a:spcPct val="115000"/>
                        </a:lnSpc>
                        <a:spcAft>
                          <a:spcPts val="0"/>
                        </a:spcAft>
                      </a:pPr>
                      <a:r>
                        <a:rPr lang="en-US" sz="1600">
                          <a:effectLst/>
                        </a:rPr>
                        <a:t>A-arkivalier – forskningsmässigt hög prioritet</a:t>
                      </a:r>
                      <a:endParaRPr lang="fi-FI" sz="1600">
                        <a:effectLst/>
                        <a:latin typeface="Calibri"/>
                        <a:ea typeface="Calibri"/>
                        <a:cs typeface="Times New Roman"/>
                      </a:endParaRPr>
                    </a:p>
                  </a:txBody>
                  <a:tcPr marL="68580" marR="68580" marT="0" marB="0"/>
                </a:tc>
                <a:tc>
                  <a:txBody>
                    <a:bodyPr/>
                    <a:lstStyle/>
                    <a:p>
                      <a:pPr>
                        <a:lnSpc>
                          <a:spcPct val="115000"/>
                        </a:lnSpc>
                        <a:spcAft>
                          <a:spcPts val="0"/>
                        </a:spcAft>
                      </a:pPr>
                      <a:r>
                        <a:rPr lang="en-US" sz="1600" dirty="0" err="1">
                          <a:effectLst/>
                        </a:rPr>
                        <a:t>Särskild</a:t>
                      </a:r>
                      <a:r>
                        <a:rPr lang="en-US" sz="1600" dirty="0">
                          <a:effectLst/>
                        </a:rPr>
                        <a:t> </a:t>
                      </a:r>
                      <a:r>
                        <a:rPr lang="en-US" sz="1600" dirty="0" err="1">
                          <a:effectLst/>
                        </a:rPr>
                        <a:t>värde</a:t>
                      </a:r>
                      <a:r>
                        <a:rPr lang="en-US" sz="1600" dirty="0">
                          <a:effectLst/>
                        </a:rPr>
                        <a:t> </a:t>
                      </a:r>
                      <a:r>
                        <a:rPr lang="en-US" sz="1600" dirty="0" err="1">
                          <a:effectLst/>
                        </a:rPr>
                        <a:t>pga</a:t>
                      </a:r>
                      <a:r>
                        <a:rPr lang="en-US" sz="1600" dirty="0">
                          <a:effectLst/>
                        </a:rPr>
                        <a:t> </a:t>
                      </a:r>
                      <a:r>
                        <a:rPr lang="en-US" sz="1600" dirty="0" err="1">
                          <a:effectLst/>
                        </a:rPr>
                        <a:t>integritet</a:t>
                      </a:r>
                      <a:r>
                        <a:rPr lang="en-US" sz="1600" dirty="0">
                          <a:effectLst/>
                        </a:rPr>
                        <a:t>, </a:t>
                      </a:r>
                      <a:r>
                        <a:rPr lang="en-US" sz="1600" dirty="0" err="1">
                          <a:effectLst/>
                        </a:rPr>
                        <a:t>helhet</a:t>
                      </a:r>
                      <a:r>
                        <a:rPr lang="en-US" sz="1600" dirty="0">
                          <a:effectLst/>
                        </a:rPr>
                        <a:t> </a:t>
                      </a:r>
                      <a:r>
                        <a:rPr lang="en-US" sz="1600" dirty="0" err="1">
                          <a:effectLst/>
                        </a:rPr>
                        <a:t>och</a:t>
                      </a:r>
                      <a:r>
                        <a:rPr lang="en-US" sz="1600" dirty="0">
                          <a:effectLst/>
                        </a:rPr>
                        <a:t> </a:t>
                      </a:r>
                      <a:r>
                        <a:rPr lang="en-US" sz="1600" dirty="0" err="1" smtClean="0">
                          <a:effectLst/>
                        </a:rPr>
                        <a:t>bevisvärde</a:t>
                      </a:r>
                      <a:r>
                        <a:rPr lang="en-US" sz="1600" baseline="0" dirty="0" smtClean="0">
                          <a:effectLst/>
                        </a:rPr>
                        <a:t> </a:t>
                      </a:r>
                      <a:r>
                        <a:rPr lang="en-US" sz="1600" baseline="0" dirty="0" err="1" smtClean="0">
                          <a:effectLst/>
                        </a:rPr>
                        <a:t>eller</a:t>
                      </a:r>
                      <a:r>
                        <a:rPr lang="en-US" sz="1600" baseline="0" dirty="0" smtClean="0">
                          <a:effectLst/>
                        </a:rPr>
                        <a:t> </a:t>
                      </a:r>
                      <a:r>
                        <a:rPr lang="en-US" sz="1600" baseline="0" dirty="0" err="1" smtClean="0">
                          <a:effectLst/>
                        </a:rPr>
                        <a:t>juridiska</a:t>
                      </a:r>
                      <a:r>
                        <a:rPr lang="en-US" sz="1600" baseline="0" dirty="0" smtClean="0">
                          <a:effectLst/>
                        </a:rPr>
                        <a:t> </a:t>
                      </a:r>
                      <a:r>
                        <a:rPr lang="en-US" sz="1600" baseline="0" dirty="0" err="1" smtClean="0">
                          <a:effectLst/>
                        </a:rPr>
                        <a:t>skäl</a:t>
                      </a:r>
                      <a:endParaRPr lang="fi-FI" sz="1600" dirty="0">
                        <a:effectLst/>
                        <a:latin typeface="Calibri"/>
                        <a:ea typeface="Calibri"/>
                        <a:cs typeface="Times New Roman"/>
                      </a:endParaRPr>
                    </a:p>
                  </a:txBody>
                  <a:tcPr marL="68580" marR="68580" marT="0" marB="0">
                    <a:solidFill>
                      <a:srgbClr val="FFFF00"/>
                    </a:solidFill>
                  </a:tcPr>
                </a:tc>
              </a:tr>
              <a:tr h="788819">
                <a:tc>
                  <a:txBody>
                    <a:bodyPr/>
                    <a:lstStyle/>
                    <a:p>
                      <a:pPr>
                        <a:lnSpc>
                          <a:spcPct val="115000"/>
                        </a:lnSpc>
                        <a:spcAft>
                          <a:spcPts val="0"/>
                        </a:spcAft>
                      </a:pPr>
                      <a:r>
                        <a:rPr lang="fi-FI" sz="1600" dirty="0">
                          <a:solidFill>
                            <a:schemeClr val="tx1"/>
                          </a:solidFill>
                          <a:effectLst/>
                        </a:rPr>
                        <a:t>S: </a:t>
                      </a:r>
                      <a:r>
                        <a:rPr lang="fi-FI" sz="1600" dirty="0" err="1">
                          <a:solidFill>
                            <a:schemeClr val="tx1"/>
                          </a:solidFill>
                          <a:effectLst/>
                        </a:rPr>
                        <a:t>Historiskt</a:t>
                      </a:r>
                      <a:r>
                        <a:rPr lang="fi-FI" sz="1600" dirty="0">
                          <a:solidFill>
                            <a:schemeClr val="tx1"/>
                          </a:solidFill>
                          <a:effectLst/>
                        </a:rPr>
                        <a:t> </a:t>
                      </a:r>
                      <a:r>
                        <a:rPr lang="fi-FI" sz="1600" dirty="0" err="1">
                          <a:solidFill>
                            <a:schemeClr val="tx1"/>
                          </a:solidFill>
                          <a:effectLst/>
                        </a:rPr>
                        <a:t>symbolvärde</a:t>
                      </a:r>
                      <a:endParaRPr lang="fi-FI" sz="1600" dirty="0">
                        <a:solidFill>
                          <a:schemeClr val="tx1"/>
                        </a:solidFill>
                        <a:effectLst/>
                      </a:endParaRPr>
                    </a:p>
                    <a:p>
                      <a:pPr>
                        <a:lnSpc>
                          <a:spcPct val="115000"/>
                        </a:lnSpc>
                        <a:spcAft>
                          <a:spcPts val="0"/>
                        </a:spcAft>
                      </a:pPr>
                      <a:r>
                        <a:rPr lang="fi-FI" sz="1600" dirty="0">
                          <a:solidFill>
                            <a:schemeClr val="tx1"/>
                          </a:solidFill>
                          <a:effectLst/>
                        </a:rPr>
                        <a:t> </a:t>
                      </a:r>
                      <a:endParaRPr lang="fi-FI" sz="1600" dirty="0">
                        <a:solidFill>
                          <a:schemeClr val="tx1"/>
                        </a:solidFill>
                        <a:effectLst/>
                        <a:latin typeface="Calibri"/>
                        <a:ea typeface="Calibri"/>
                        <a:cs typeface="Times New Roman"/>
                      </a:endParaRPr>
                    </a:p>
                  </a:txBody>
                  <a:tcPr marL="68580" marR="68580" marT="0" marB="0">
                    <a:solidFill>
                      <a:schemeClr val="accent1">
                        <a:lumMod val="40000"/>
                        <a:lumOff val="60000"/>
                      </a:schemeClr>
                    </a:solidFill>
                  </a:tcPr>
                </a:tc>
                <a:tc>
                  <a:txBody>
                    <a:bodyPr/>
                    <a:lstStyle/>
                    <a:p>
                      <a:pPr>
                        <a:lnSpc>
                          <a:spcPct val="115000"/>
                        </a:lnSpc>
                        <a:spcAft>
                          <a:spcPts val="0"/>
                        </a:spcAft>
                      </a:pPr>
                      <a:r>
                        <a:rPr lang="fi-FI" sz="1600" dirty="0" err="1">
                          <a:effectLst/>
                        </a:rPr>
                        <a:t>M-arkivalier</a:t>
                      </a:r>
                      <a:r>
                        <a:rPr lang="fi-FI" sz="1600" dirty="0">
                          <a:effectLst/>
                        </a:rPr>
                        <a:t> ”</a:t>
                      </a:r>
                      <a:r>
                        <a:rPr lang="fi-FI" sz="1600" dirty="0" err="1">
                          <a:effectLst/>
                        </a:rPr>
                        <a:t>museal</a:t>
                      </a:r>
                      <a:r>
                        <a:rPr lang="fi-FI" sz="1600" dirty="0">
                          <a:effectLst/>
                        </a:rPr>
                        <a:t>” </a:t>
                      </a:r>
                      <a:r>
                        <a:rPr lang="fi-FI" sz="1600" dirty="0" err="1">
                          <a:effectLst/>
                        </a:rPr>
                        <a:t>värde</a:t>
                      </a:r>
                      <a:endParaRPr lang="fi-FI" sz="1600" dirty="0">
                        <a:effectLst/>
                        <a:latin typeface="Calibri"/>
                        <a:ea typeface="Calibri"/>
                        <a:cs typeface="Times New Roman"/>
                      </a:endParaRPr>
                    </a:p>
                  </a:txBody>
                  <a:tcPr marL="68580" marR="68580" marT="0" marB="0">
                    <a:solidFill>
                      <a:schemeClr val="accent1">
                        <a:lumMod val="40000"/>
                        <a:lumOff val="60000"/>
                      </a:schemeClr>
                    </a:solidFill>
                  </a:tcPr>
                </a:tc>
                <a:tc>
                  <a:txBody>
                    <a:bodyPr/>
                    <a:lstStyle/>
                    <a:p>
                      <a:pPr>
                        <a:lnSpc>
                          <a:spcPct val="115000"/>
                        </a:lnSpc>
                        <a:spcAft>
                          <a:spcPts val="0"/>
                        </a:spcAft>
                      </a:pPr>
                      <a:r>
                        <a:rPr lang="en-US" sz="1600" dirty="0" err="1">
                          <a:effectLst/>
                        </a:rPr>
                        <a:t>Hög</a:t>
                      </a:r>
                      <a:r>
                        <a:rPr lang="en-US" sz="1600" dirty="0">
                          <a:effectLst/>
                        </a:rPr>
                        <a:t> </a:t>
                      </a:r>
                      <a:r>
                        <a:rPr lang="en-US" sz="1600" dirty="0" err="1">
                          <a:effectLst/>
                        </a:rPr>
                        <a:t>kulturhistorisk</a:t>
                      </a:r>
                      <a:r>
                        <a:rPr lang="en-US" sz="1600" dirty="0">
                          <a:effectLst/>
                        </a:rPr>
                        <a:t> </a:t>
                      </a:r>
                      <a:r>
                        <a:rPr lang="en-US" sz="1600" dirty="0" err="1">
                          <a:effectLst/>
                        </a:rPr>
                        <a:t>värde</a:t>
                      </a:r>
                      <a:endParaRPr lang="fi-FI" sz="1600" dirty="0">
                        <a:effectLst/>
                        <a:latin typeface="Calibri"/>
                        <a:ea typeface="Calibri"/>
                        <a:cs typeface="Times New Roman"/>
                      </a:endParaRPr>
                    </a:p>
                  </a:txBody>
                  <a:tcPr marL="68580" marR="68580" marT="0" marB="0">
                    <a:solidFill>
                      <a:srgbClr val="FFFF00"/>
                    </a:solidFill>
                  </a:tcPr>
                </a:tc>
              </a:tr>
              <a:tr h="788819">
                <a:tc>
                  <a:txBody>
                    <a:bodyPr/>
                    <a:lstStyle/>
                    <a:p>
                      <a:pPr>
                        <a:lnSpc>
                          <a:spcPct val="115000"/>
                        </a:lnSpc>
                        <a:spcAft>
                          <a:spcPts val="0"/>
                        </a:spcAft>
                      </a:pPr>
                      <a:r>
                        <a:rPr lang="fi-FI" sz="1600" dirty="0">
                          <a:solidFill>
                            <a:schemeClr val="tx1"/>
                          </a:solidFill>
                          <a:effectLst/>
                        </a:rPr>
                        <a:t>F: </a:t>
                      </a:r>
                      <a:r>
                        <a:rPr lang="fi-FI" sz="1600" dirty="0" err="1">
                          <a:solidFill>
                            <a:schemeClr val="tx1"/>
                          </a:solidFill>
                          <a:effectLst/>
                        </a:rPr>
                        <a:t>Särskilt</a:t>
                      </a:r>
                      <a:r>
                        <a:rPr lang="fi-FI" sz="1600" dirty="0">
                          <a:solidFill>
                            <a:schemeClr val="tx1"/>
                          </a:solidFill>
                          <a:effectLst/>
                        </a:rPr>
                        <a:t> </a:t>
                      </a:r>
                      <a:r>
                        <a:rPr lang="fi-FI" sz="1600" dirty="0" err="1">
                          <a:solidFill>
                            <a:schemeClr val="tx1"/>
                          </a:solidFill>
                          <a:effectLst/>
                        </a:rPr>
                        <a:t>funktionellt</a:t>
                      </a:r>
                      <a:r>
                        <a:rPr lang="fi-FI" sz="1600" dirty="0">
                          <a:solidFill>
                            <a:schemeClr val="tx1"/>
                          </a:solidFill>
                          <a:effectLst/>
                        </a:rPr>
                        <a:t> </a:t>
                      </a:r>
                      <a:r>
                        <a:rPr lang="fi-FI" sz="1600" dirty="0" err="1">
                          <a:solidFill>
                            <a:schemeClr val="tx1"/>
                          </a:solidFill>
                          <a:effectLst/>
                        </a:rPr>
                        <a:t>eller</a:t>
                      </a:r>
                      <a:r>
                        <a:rPr lang="fi-FI" sz="1600" dirty="0">
                          <a:solidFill>
                            <a:schemeClr val="tx1"/>
                          </a:solidFill>
                          <a:effectLst/>
                        </a:rPr>
                        <a:t> </a:t>
                      </a:r>
                      <a:r>
                        <a:rPr lang="fi-FI" sz="1600" dirty="0" err="1">
                          <a:solidFill>
                            <a:schemeClr val="tx1"/>
                          </a:solidFill>
                          <a:effectLst/>
                        </a:rPr>
                        <a:t>professionellt</a:t>
                      </a:r>
                      <a:r>
                        <a:rPr lang="fi-FI" sz="1600" dirty="0">
                          <a:solidFill>
                            <a:schemeClr val="tx1"/>
                          </a:solidFill>
                          <a:effectLst/>
                        </a:rPr>
                        <a:t> </a:t>
                      </a:r>
                      <a:r>
                        <a:rPr lang="fi-FI" sz="1600" dirty="0" err="1">
                          <a:solidFill>
                            <a:schemeClr val="tx1"/>
                          </a:solidFill>
                          <a:effectLst/>
                        </a:rPr>
                        <a:t>värde</a:t>
                      </a:r>
                      <a:endParaRPr lang="fi-FI" sz="1600" dirty="0">
                        <a:solidFill>
                          <a:schemeClr val="tx1"/>
                        </a:solidFill>
                        <a:effectLst/>
                        <a:latin typeface="Calibri"/>
                        <a:ea typeface="Calibri"/>
                        <a:cs typeface="Times New Roman"/>
                      </a:endParaRPr>
                    </a:p>
                  </a:txBody>
                  <a:tcPr marL="68580" marR="68580" marT="0" marB="0">
                    <a:solidFill>
                      <a:schemeClr val="accent1">
                        <a:lumMod val="20000"/>
                        <a:lumOff val="80000"/>
                      </a:schemeClr>
                    </a:solidFill>
                  </a:tcPr>
                </a:tc>
                <a:tc>
                  <a:txBody>
                    <a:bodyPr/>
                    <a:lstStyle/>
                    <a:p>
                      <a:pPr>
                        <a:lnSpc>
                          <a:spcPct val="115000"/>
                        </a:lnSpc>
                        <a:spcAft>
                          <a:spcPts val="0"/>
                        </a:spcAft>
                      </a:pPr>
                      <a:r>
                        <a:rPr lang="fi-FI" sz="1400" dirty="0">
                          <a:effectLst/>
                        </a:rPr>
                        <a:t> </a:t>
                      </a:r>
                      <a:endParaRPr lang="fi-FI" sz="1400" dirty="0">
                        <a:effectLst/>
                        <a:latin typeface="Calibri"/>
                        <a:ea typeface="Calibri"/>
                        <a:cs typeface="Times New Roman"/>
                      </a:endParaRPr>
                    </a:p>
                  </a:txBody>
                  <a:tcPr marL="68580" marR="68580" marT="0" marB="0"/>
                </a:tc>
                <a:tc>
                  <a:txBody>
                    <a:bodyPr/>
                    <a:lstStyle/>
                    <a:p>
                      <a:pPr>
                        <a:lnSpc>
                          <a:spcPct val="115000"/>
                        </a:lnSpc>
                        <a:spcAft>
                          <a:spcPts val="0"/>
                        </a:spcAft>
                      </a:pPr>
                      <a:r>
                        <a:rPr lang="fi-FI" sz="1400" dirty="0">
                          <a:effectLst/>
                        </a:rPr>
                        <a:t> </a:t>
                      </a:r>
                      <a:endParaRPr lang="fi-FI" sz="14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3658516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iruutu 2"/>
          <p:cNvSpPr txBox="1"/>
          <p:nvPr/>
        </p:nvSpPr>
        <p:spPr>
          <a:xfrm>
            <a:off x="449943" y="2627086"/>
            <a:ext cx="8577943" cy="461665"/>
          </a:xfrm>
          <a:prstGeom prst="rect">
            <a:avLst/>
          </a:prstGeom>
          <a:noFill/>
        </p:spPr>
        <p:txBody>
          <a:bodyPr wrap="square" rtlCol="0">
            <a:spAutoFit/>
          </a:bodyPr>
          <a:lstStyle/>
          <a:p>
            <a:endParaRPr lang="fi-FI" sz="2400" dirty="0"/>
          </a:p>
        </p:txBody>
      </p:sp>
      <p:graphicFrame>
        <p:nvGraphicFramePr>
          <p:cNvPr id="4" name="Taulukko 3"/>
          <p:cNvGraphicFramePr>
            <a:graphicFrameLocks noGrp="1"/>
          </p:cNvGraphicFramePr>
          <p:nvPr>
            <p:extLst>
              <p:ext uri="{D42A27DB-BD31-4B8C-83A1-F6EECF244321}">
                <p14:modId xmlns:p14="http://schemas.microsoft.com/office/powerpoint/2010/main" val="62325127"/>
              </p:ext>
            </p:extLst>
          </p:nvPr>
        </p:nvGraphicFramePr>
        <p:xfrm>
          <a:off x="145145" y="43542"/>
          <a:ext cx="8882741" cy="6963979"/>
        </p:xfrm>
        <a:graphic>
          <a:graphicData uri="http://schemas.openxmlformats.org/drawingml/2006/table">
            <a:tbl>
              <a:tblPr firstRow="1" firstCol="1" bandRow="1">
                <a:tableStyleId>{5C22544A-7EE6-4342-B048-85BDC9FD1C3A}</a:tableStyleId>
              </a:tblPr>
              <a:tblGrid>
                <a:gridCol w="1248347"/>
                <a:gridCol w="1528863"/>
                <a:gridCol w="1874323"/>
                <a:gridCol w="1452194"/>
                <a:gridCol w="1021047"/>
                <a:gridCol w="1757967"/>
              </a:tblGrid>
              <a:tr h="514140">
                <a:tc>
                  <a:txBody>
                    <a:bodyPr/>
                    <a:lstStyle/>
                    <a:p>
                      <a:pPr>
                        <a:lnSpc>
                          <a:spcPct val="115000"/>
                        </a:lnSpc>
                        <a:spcAft>
                          <a:spcPts val="0"/>
                        </a:spcAft>
                      </a:pPr>
                      <a:r>
                        <a:rPr lang="fi-FI" sz="1600" dirty="0">
                          <a:effectLst/>
                        </a:rPr>
                        <a:t> </a:t>
                      </a:r>
                      <a:endParaRPr lang="fi-FI" sz="1600" dirty="0">
                        <a:effectLst/>
                        <a:latin typeface="Calibri"/>
                        <a:ea typeface="Calibri"/>
                        <a:cs typeface="Times New Roman"/>
                      </a:endParaRPr>
                    </a:p>
                  </a:txBody>
                  <a:tcPr marL="47645" marR="47645" marT="0" marB="0"/>
                </a:tc>
                <a:tc>
                  <a:txBody>
                    <a:bodyPr/>
                    <a:lstStyle/>
                    <a:p>
                      <a:pPr>
                        <a:lnSpc>
                          <a:spcPct val="115000"/>
                        </a:lnSpc>
                        <a:spcAft>
                          <a:spcPts val="0"/>
                        </a:spcAft>
                      </a:pPr>
                      <a:r>
                        <a:rPr lang="fi-FI" sz="1600">
                          <a:effectLst/>
                        </a:rPr>
                        <a:t>Konservering</a:t>
                      </a:r>
                      <a:endParaRPr lang="fi-FI" sz="1600">
                        <a:effectLst/>
                        <a:latin typeface="Calibri"/>
                        <a:ea typeface="Calibri"/>
                        <a:cs typeface="Times New Roman"/>
                      </a:endParaRPr>
                    </a:p>
                  </a:txBody>
                  <a:tcPr marL="47645" marR="47645" marT="0" marB="0"/>
                </a:tc>
                <a:tc>
                  <a:txBody>
                    <a:bodyPr/>
                    <a:lstStyle/>
                    <a:p>
                      <a:pPr>
                        <a:lnSpc>
                          <a:spcPct val="115000"/>
                        </a:lnSpc>
                        <a:spcAft>
                          <a:spcPts val="0"/>
                        </a:spcAft>
                      </a:pPr>
                      <a:r>
                        <a:rPr lang="fi-FI" sz="1600" dirty="0" err="1" smtClean="0">
                          <a:effectLst/>
                        </a:rPr>
                        <a:t>Föberedelse</a:t>
                      </a:r>
                      <a:r>
                        <a:rPr lang="fi-FI" sz="1600" dirty="0" smtClean="0">
                          <a:effectLst/>
                        </a:rPr>
                        <a:t> (för </a:t>
                      </a:r>
                      <a:r>
                        <a:rPr lang="fi-FI" sz="1600" dirty="0" err="1" smtClean="0">
                          <a:effectLst/>
                        </a:rPr>
                        <a:t>digitalisering</a:t>
                      </a:r>
                      <a:r>
                        <a:rPr lang="fi-FI" sz="1600" dirty="0">
                          <a:effectLst/>
                        </a:rPr>
                        <a:t>)</a:t>
                      </a:r>
                      <a:endParaRPr lang="fi-FI" sz="1600" dirty="0">
                        <a:effectLst/>
                        <a:latin typeface="Calibri"/>
                        <a:ea typeface="Calibri"/>
                        <a:cs typeface="Times New Roman"/>
                      </a:endParaRPr>
                    </a:p>
                  </a:txBody>
                  <a:tcPr marL="47645" marR="47645" marT="0" marB="0"/>
                </a:tc>
                <a:tc>
                  <a:txBody>
                    <a:bodyPr/>
                    <a:lstStyle/>
                    <a:p>
                      <a:pPr>
                        <a:lnSpc>
                          <a:spcPct val="115000"/>
                        </a:lnSpc>
                        <a:spcAft>
                          <a:spcPts val="0"/>
                        </a:spcAft>
                      </a:pPr>
                      <a:r>
                        <a:rPr lang="fi-FI" sz="1600">
                          <a:effectLst/>
                        </a:rPr>
                        <a:t>Digitalisering</a:t>
                      </a:r>
                      <a:endParaRPr lang="fi-FI" sz="1600">
                        <a:effectLst/>
                        <a:latin typeface="Calibri"/>
                        <a:ea typeface="Calibri"/>
                        <a:cs typeface="Times New Roman"/>
                      </a:endParaRPr>
                    </a:p>
                  </a:txBody>
                  <a:tcPr marL="47645" marR="47645" marT="0" marB="0"/>
                </a:tc>
                <a:tc>
                  <a:txBody>
                    <a:bodyPr/>
                    <a:lstStyle/>
                    <a:p>
                      <a:pPr>
                        <a:lnSpc>
                          <a:spcPct val="115000"/>
                        </a:lnSpc>
                        <a:spcAft>
                          <a:spcPts val="0"/>
                        </a:spcAft>
                      </a:pPr>
                      <a:r>
                        <a:rPr lang="fi-FI" sz="1600">
                          <a:effectLst/>
                        </a:rPr>
                        <a:t>Förstöring</a:t>
                      </a:r>
                      <a:endParaRPr lang="fi-FI" sz="1600">
                        <a:effectLst/>
                        <a:latin typeface="Calibri"/>
                        <a:ea typeface="Calibri"/>
                        <a:cs typeface="Times New Roman"/>
                      </a:endParaRPr>
                    </a:p>
                  </a:txBody>
                  <a:tcPr marL="47645" marR="47645" marT="0" marB="0"/>
                </a:tc>
                <a:tc>
                  <a:txBody>
                    <a:bodyPr/>
                    <a:lstStyle/>
                    <a:p>
                      <a:pPr>
                        <a:lnSpc>
                          <a:spcPct val="115000"/>
                        </a:lnSpc>
                        <a:spcAft>
                          <a:spcPts val="0"/>
                        </a:spcAft>
                      </a:pPr>
                      <a:r>
                        <a:rPr lang="fi-FI" sz="1600">
                          <a:effectLst/>
                        </a:rPr>
                        <a:t>Förvaring</a:t>
                      </a:r>
                      <a:endParaRPr lang="fi-FI" sz="1600">
                        <a:effectLst/>
                        <a:latin typeface="Calibri"/>
                        <a:ea typeface="Calibri"/>
                        <a:cs typeface="Times New Roman"/>
                      </a:endParaRPr>
                    </a:p>
                  </a:txBody>
                  <a:tcPr marL="47645" marR="47645" marT="0" marB="0"/>
                </a:tc>
              </a:tr>
              <a:tr h="1542422">
                <a:tc>
                  <a:txBody>
                    <a:bodyPr/>
                    <a:lstStyle/>
                    <a:p>
                      <a:pPr>
                        <a:lnSpc>
                          <a:spcPct val="115000"/>
                        </a:lnSpc>
                        <a:spcAft>
                          <a:spcPts val="0"/>
                        </a:spcAft>
                      </a:pPr>
                      <a:r>
                        <a:rPr lang="fi-FI" sz="1600" dirty="0" err="1">
                          <a:effectLst/>
                        </a:rPr>
                        <a:t>Hög</a:t>
                      </a:r>
                      <a:r>
                        <a:rPr lang="fi-FI" sz="1600" dirty="0">
                          <a:effectLst/>
                        </a:rPr>
                        <a:t> </a:t>
                      </a:r>
                      <a:r>
                        <a:rPr lang="fi-FI" sz="1600" dirty="0" err="1">
                          <a:effectLst/>
                        </a:rPr>
                        <a:t>kulturhistorisk</a:t>
                      </a:r>
                      <a:r>
                        <a:rPr lang="fi-FI" sz="1600" dirty="0">
                          <a:effectLst/>
                        </a:rPr>
                        <a:t> </a:t>
                      </a:r>
                      <a:r>
                        <a:rPr lang="fi-FI" sz="1600" dirty="0" err="1">
                          <a:effectLst/>
                        </a:rPr>
                        <a:t>värde</a:t>
                      </a:r>
                      <a:endParaRPr lang="fi-FI" sz="1600" dirty="0">
                        <a:effectLst/>
                        <a:latin typeface="Calibri"/>
                        <a:ea typeface="Calibri"/>
                        <a:cs typeface="Times New Roman"/>
                      </a:endParaRPr>
                    </a:p>
                  </a:txBody>
                  <a:tcPr marL="47645" marR="47645" marT="0" marB="0"/>
                </a:tc>
                <a:tc>
                  <a:txBody>
                    <a:bodyPr/>
                    <a:lstStyle/>
                    <a:p>
                      <a:pPr>
                        <a:lnSpc>
                          <a:spcPct val="115000"/>
                        </a:lnSpc>
                        <a:spcAft>
                          <a:spcPts val="0"/>
                        </a:spcAft>
                      </a:pPr>
                      <a:r>
                        <a:rPr lang="fi-FI" sz="1600" dirty="0">
                          <a:effectLst/>
                        </a:rPr>
                        <a:t>Ja</a:t>
                      </a:r>
                      <a:endParaRPr lang="fi-FI" sz="1600" dirty="0">
                        <a:effectLst/>
                        <a:latin typeface="Calibri"/>
                        <a:ea typeface="Calibri"/>
                        <a:cs typeface="Times New Roman"/>
                      </a:endParaRPr>
                    </a:p>
                  </a:txBody>
                  <a:tcPr marL="47645" marR="47645" marT="0" marB="0">
                    <a:solidFill>
                      <a:schemeClr val="accent1">
                        <a:lumMod val="40000"/>
                        <a:lumOff val="60000"/>
                      </a:schemeClr>
                    </a:solidFill>
                  </a:tcPr>
                </a:tc>
                <a:tc>
                  <a:txBody>
                    <a:bodyPr/>
                    <a:lstStyle/>
                    <a:p>
                      <a:pPr>
                        <a:lnSpc>
                          <a:spcPct val="115000"/>
                        </a:lnSpc>
                        <a:spcAft>
                          <a:spcPts val="0"/>
                        </a:spcAft>
                      </a:pPr>
                      <a:r>
                        <a:rPr lang="fi-FI" sz="1600" dirty="0" err="1">
                          <a:effectLst/>
                        </a:rPr>
                        <a:t>Enbart</a:t>
                      </a:r>
                      <a:r>
                        <a:rPr lang="fi-FI" sz="1600" dirty="0">
                          <a:effectLst/>
                        </a:rPr>
                        <a:t> </a:t>
                      </a:r>
                      <a:r>
                        <a:rPr lang="fi-FI" sz="1600" dirty="0" err="1">
                          <a:effectLst/>
                        </a:rPr>
                        <a:t>vid</a:t>
                      </a:r>
                      <a:r>
                        <a:rPr lang="fi-FI" sz="1600" dirty="0">
                          <a:effectLst/>
                        </a:rPr>
                        <a:t> </a:t>
                      </a:r>
                      <a:r>
                        <a:rPr lang="fi-FI" sz="1600" dirty="0" err="1">
                          <a:effectLst/>
                        </a:rPr>
                        <a:t>konservering</a:t>
                      </a:r>
                      <a:endParaRPr lang="fi-FI" sz="1600" dirty="0">
                        <a:effectLst/>
                        <a:latin typeface="Calibri"/>
                        <a:ea typeface="Calibri"/>
                        <a:cs typeface="Times New Roman"/>
                      </a:endParaRPr>
                    </a:p>
                  </a:txBody>
                  <a:tcPr marL="47645" marR="47645" marT="0" marB="0"/>
                </a:tc>
                <a:tc>
                  <a:txBody>
                    <a:bodyPr/>
                    <a:lstStyle/>
                    <a:p>
                      <a:pPr>
                        <a:lnSpc>
                          <a:spcPct val="115000"/>
                        </a:lnSpc>
                        <a:spcAft>
                          <a:spcPts val="0"/>
                        </a:spcAft>
                      </a:pPr>
                      <a:r>
                        <a:rPr lang="fi-FI" sz="1600" dirty="0" err="1">
                          <a:effectLst/>
                        </a:rPr>
                        <a:t>Största</a:t>
                      </a:r>
                      <a:r>
                        <a:rPr lang="fi-FI" sz="1600" dirty="0">
                          <a:effectLst/>
                        </a:rPr>
                        <a:t> </a:t>
                      </a:r>
                      <a:r>
                        <a:rPr lang="fi-FI" sz="1600" dirty="0" err="1">
                          <a:effectLst/>
                        </a:rPr>
                        <a:t>delen</a:t>
                      </a:r>
                      <a:r>
                        <a:rPr lang="fi-FI" sz="1600" dirty="0">
                          <a:effectLst/>
                        </a:rPr>
                        <a:t> </a:t>
                      </a:r>
                      <a:r>
                        <a:rPr lang="fi-FI" sz="1600" dirty="0" err="1">
                          <a:effectLst/>
                        </a:rPr>
                        <a:t>planeras</a:t>
                      </a:r>
                      <a:r>
                        <a:rPr lang="fi-FI" sz="1600" dirty="0">
                          <a:effectLst/>
                        </a:rPr>
                        <a:t> </a:t>
                      </a:r>
                      <a:r>
                        <a:rPr lang="fi-FI" sz="1600" dirty="0" err="1">
                          <a:effectLst/>
                        </a:rPr>
                        <a:t>att</a:t>
                      </a:r>
                      <a:r>
                        <a:rPr lang="fi-FI" sz="1600" dirty="0">
                          <a:effectLst/>
                        </a:rPr>
                        <a:t> </a:t>
                      </a:r>
                      <a:r>
                        <a:rPr lang="fi-FI" sz="1600" dirty="0" err="1">
                          <a:effectLst/>
                        </a:rPr>
                        <a:t>digitaliseras</a:t>
                      </a:r>
                      <a:endParaRPr lang="fi-FI" sz="1600" dirty="0">
                        <a:effectLst/>
                        <a:latin typeface="Calibri"/>
                        <a:ea typeface="Calibri"/>
                        <a:cs typeface="Times New Roman"/>
                      </a:endParaRPr>
                    </a:p>
                  </a:txBody>
                  <a:tcPr marL="47645" marR="47645" marT="0" marB="0"/>
                </a:tc>
                <a:tc>
                  <a:txBody>
                    <a:bodyPr/>
                    <a:lstStyle/>
                    <a:p>
                      <a:pPr>
                        <a:lnSpc>
                          <a:spcPct val="115000"/>
                        </a:lnSpc>
                        <a:spcAft>
                          <a:spcPts val="0"/>
                        </a:spcAft>
                      </a:pPr>
                      <a:r>
                        <a:rPr lang="fi-FI" sz="1600" dirty="0" err="1">
                          <a:effectLst/>
                        </a:rPr>
                        <a:t>Nej</a:t>
                      </a:r>
                      <a:endParaRPr lang="fi-FI" sz="1600" dirty="0">
                        <a:effectLst/>
                        <a:latin typeface="Calibri"/>
                        <a:ea typeface="Calibri"/>
                        <a:cs typeface="Times New Roman"/>
                      </a:endParaRPr>
                    </a:p>
                  </a:txBody>
                  <a:tcPr marL="47645" marR="47645" marT="0" marB="0">
                    <a:solidFill>
                      <a:schemeClr val="accent1">
                        <a:lumMod val="40000"/>
                        <a:lumOff val="60000"/>
                      </a:schemeClr>
                    </a:solidFill>
                  </a:tcPr>
                </a:tc>
                <a:tc>
                  <a:txBody>
                    <a:bodyPr/>
                    <a:lstStyle/>
                    <a:p>
                      <a:pPr>
                        <a:lnSpc>
                          <a:spcPct val="115000"/>
                        </a:lnSpc>
                        <a:spcAft>
                          <a:spcPts val="0"/>
                        </a:spcAft>
                      </a:pPr>
                      <a:r>
                        <a:rPr lang="en-US" sz="1600" dirty="0" smtClean="0">
                          <a:effectLst/>
                        </a:rPr>
                        <a:t>I </a:t>
                      </a:r>
                      <a:r>
                        <a:rPr lang="en-US" sz="1600" dirty="0">
                          <a:effectLst/>
                        </a:rPr>
                        <a:t>analog </a:t>
                      </a:r>
                      <a:r>
                        <a:rPr lang="en-US" sz="1600" dirty="0" err="1">
                          <a:effectLst/>
                        </a:rPr>
                        <a:t>och</a:t>
                      </a:r>
                      <a:r>
                        <a:rPr lang="en-US" sz="1600" dirty="0">
                          <a:effectLst/>
                        </a:rPr>
                        <a:t> </a:t>
                      </a:r>
                      <a:r>
                        <a:rPr lang="en-US" sz="1600" dirty="0" err="1">
                          <a:effectLst/>
                        </a:rPr>
                        <a:t>elektronisk</a:t>
                      </a:r>
                      <a:r>
                        <a:rPr lang="en-US" sz="1600" dirty="0">
                          <a:effectLst/>
                        </a:rPr>
                        <a:t> form, </a:t>
                      </a:r>
                      <a:r>
                        <a:rPr lang="en-US" sz="1600" dirty="0" err="1">
                          <a:effectLst/>
                        </a:rPr>
                        <a:t>kyla</a:t>
                      </a:r>
                      <a:r>
                        <a:rPr lang="en-US" sz="1600" dirty="0">
                          <a:effectLst/>
                        </a:rPr>
                        <a:t> </a:t>
                      </a:r>
                      <a:r>
                        <a:rPr lang="en-US" sz="1600" dirty="0" err="1">
                          <a:effectLst/>
                        </a:rPr>
                        <a:t>förfaringsomständigheter</a:t>
                      </a:r>
                      <a:r>
                        <a:rPr lang="en-US" sz="1600" dirty="0">
                          <a:effectLst/>
                        </a:rPr>
                        <a:t>, bra </a:t>
                      </a:r>
                      <a:r>
                        <a:rPr lang="en-US" sz="1600" dirty="0" err="1">
                          <a:effectLst/>
                        </a:rPr>
                        <a:t>skyddsmaterial</a:t>
                      </a:r>
                      <a:endParaRPr lang="fi-FI" sz="1600" dirty="0">
                        <a:effectLst/>
                        <a:latin typeface="Calibri"/>
                        <a:ea typeface="Calibri"/>
                        <a:cs typeface="Times New Roman"/>
                      </a:endParaRPr>
                    </a:p>
                  </a:txBody>
                  <a:tcPr marL="47645" marR="47645" marT="0" marB="0"/>
                </a:tc>
              </a:tr>
              <a:tr h="1028281">
                <a:tc>
                  <a:txBody>
                    <a:bodyPr/>
                    <a:lstStyle/>
                    <a:p>
                      <a:pPr>
                        <a:lnSpc>
                          <a:spcPct val="115000"/>
                        </a:lnSpc>
                        <a:spcAft>
                          <a:spcPts val="0"/>
                        </a:spcAft>
                      </a:pPr>
                      <a:r>
                        <a:rPr lang="fi-FI" sz="1600">
                          <a:effectLst/>
                        </a:rPr>
                        <a:t>Särskild värde</a:t>
                      </a:r>
                      <a:endParaRPr lang="fi-FI" sz="1600">
                        <a:effectLst/>
                        <a:latin typeface="Calibri"/>
                        <a:ea typeface="Calibri"/>
                        <a:cs typeface="Times New Roman"/>
                      </a:endParaRPr>
                    </a:p>
                  </a:txBody>
                  <a:tcPr marL="47645" marR="47645" marT="0" marB="0"/>
                </a:tc>
                <a:tc>
                  <a:txBody>
                    <a:bodyPr/>
                    <a:lstStyle/>
                    <a:p>
                      <a:pPr>
                        <a:lnSpc>
                          <a:spcPct val="115000"/>
                        </a:lnSpc>
                        <a:spcAft>
                          <a:spcPts val="0"/>
                        </a:spcAft>
                      </a:pPr>
                      <a:r>
                        <a:rPr lang="en-US" sz="1600">
                          <a:effectLst/>
                        </a:rPr>
                        <a:t>Vid behov (utställningar, dålig skick, mögel)</a:t>
                      </a:r>
                      <a:endParaRPr lang="fi-FI" sz="1600">
                        <a:effectLst/>
                        <a:latin typeface="Calibri"/>
                        <a:ea typeface="Calibri"/>
                        <a:cs typeface="Times New Roman"/>
                      </a:endParaRPr>
                    </a:p>
                  </a:txBody>
                  <a:tcPr marL="47645" marR="47645" marT="0" marB="0"/>
                </a:tc>
                <a:tc>
                  <a:txBody>
                    <a:bodyPr/>
                    <a:lstStyle/>
                    <a:p>
                      <a:pPr>
                        <a:lnSpc>
                          <a:spcPct val="115000"/>
                        </a:lnSpc>
                        <a:spcAft>
                          <a:spcPts val="0"/>
                        </a:spcAft>
                      </a:pPr>
                      <a:r>
                        <a:rPr lang="fi-FI" sz="1600" dirty="0" err="1">
                          <a:effectLst/>
                        </a:rPr>
                        <a:t>Fysisk</a:t>
                      </a:r>
                      <a:r>
                        <a:rPr lang="fi-FI" sz="1600" dirty="0">
                          <a:effectLst/>
                        </a:rPr>
                        <a:t> </a:t>
                      </a:r>
                      <a:r>
                        <a:rPr lang="fi-FI" sz="1600" dirty="0" err="1">
                          <a:effectLst/>
                        </a:rPr>
                        <a:t>form</a:t>
                      </a:r>
                      <a:r>
                        <a:rPr lang="fi-FI" sz="1600" dirty="0">
                          <a:effectLst/>
                        </a:rPr>
                        <a:t> </a:t>
                      </a:r>
                      <a:r>
                        <a:rPr lang="fi-FI" sz="1600" dirty="0" err="1">
                          <a:effectLst/>
                        </a:rPr>
                        <a:t>kan</a:t>
                      </a:r>
                      <a:r>
                        <a:rPr lang="fi-FI" sz="1600" dirty="0">
                          <a:effectLst/>
                        </a:rPr>
                        <a:t> </a:t>
                      </a:r>
                      <a:r>
                        <a:rPr lang="fi-FI" sz="1600" dirty="0" err="1" smtClean="0">
                          <a:effectLst/>
                        </a:rPr>
                        <a:t>förändras</a:t>
                      </a:r>
                      <a:r>
                        <a:rPr lang="fi-FI" sz="1600" dirty="0" smtClean="0">
                          <a:effectLst/>
                        </a:rPr>
                        <a:t> (</a:t>
                      </a:r>
                      <a:r>
                        <a:rPr lang="fi-FI" sz="1600" dirty="0" err="1" smtClean="0">
                          <a:effectLst/>
                        </a:rPr>
                        <a:t>t.ex</a:t>
                      </a:r>
                      <a:r>
                        <a:rPr lang="fi-FI" sz="1600" dirty="0" smtClean="0">
                          <a:effectLst/>
                        </a:rPr>
                        <a:t>. </a:t>
                      </a:r>
                      <a:r>
                        <a:rPr lang="fi-FI" sz="1600" dirty="0" err="1" smtClean="0">
                          <a:effectLst/>
                        </a:rPr>
                        <a:t>skärning</a:t>
                      </a:r>
                      <a:r>
                        <a:rPr lang="fi-FI" sz="1600" dirty="0" smtClean="0">
                          <a:effectLst/>
                        </a:rPr>
                        <a:t> av </a:t>
                      </a:r>
                      <a:r>
                        <a:rPr lang="fi-FI" sz="1600" dirty="0" err="1" smtClean="0">
                          <a:effectLst/>
                        </a:rPr>
                        <a:t>bindningar</a:t>
                      </a:r>
                      <a:r>
                        <a:rPr lang="fi-FI" sz="1600" dirty="0" smtClean="0">
                          <a:effectLst/>
                        </a:rPr>
                        <a:t>)</a:t>
                      </a:r>
                      <a:endParaRPr lang="fi-FI" sz="1600" dirty="0">
                        <a:effectLst/>
                        <a:latin typeface="Calibri"/>
                        <a:ea typeface="Calibri"/>
                        <a:cs typeface="Times New Roman"/>
                      </a:endParaRPr>
                    </a:p>
                  </a:txBody>
                  <a:tcPr marL="47645" marR="47645" marT="0" marB="0"/>
                </a:tc>
                <a:tc>
                  <a:txBody>
                    <a:bodyPr/>
                    <a:lstStyle/>
                    <a:p>
                      <a:pPr>
                        <a:lnSpc>
                          <a:spcPct val="115000"/>
                        </a:lnSpc>
                        <a:spcAft>
                          <a:spcPts val="0"/>
                        </a:spcAft>
                      </a:pPr>
                      <a:r>
                        <a:rPr lang="fi-FI" sz="1600" dirty="0" err="1">
                          <a:effectLst/>
                        </a:rPr>
                        <a:t>Mest</a:t>
                      </a:r>
                      <a:r>
                        <a:rPr lang="fi-FI" sz="1600" dirty="0">
                          <a:effectLst/>
                        </a:rPr>
                        <a:t> </a:t>
                      </a:r>
                      <a:r>
                        <a:rPr lang="fi-FI" sz="1600" dirty="0" err="1">
                          <a:effectLst/>
                        </a:rPr>
                        <a:t>använda</a:t>
                      </a:r>
                      <a:endParaRPr lang="fi-FI" sz="1600" dirty="0">
                        <a:effectLst/>
                        <a:latin typeface="Calibri"/>
                        <a:ea typeface="Calibri"/>
                        <a:cs typeface="Times New Roman"/>
                      </a:endParaRPr>
                    </a:p>
                  </a:txBody>
                  <a:tcPr marL="47645" marR="47645" marT="0" marB="0"/>
                </a:tc>
                <a:tc>
                  <a:txBody>
                    <a:bodyPr/>
                    <a:lstStyle/>
                    <a:p>
                      <a:pPr>
                        <a:lnSpc>
                          <a:spcPct val="115000"/>
                        </a:lnSpc>
                        <a:spcAft>
                          <a:spcPts val="0"/>
                        </a:spcAft>
                      </a:pPr>
                      <a:r>
                        <a:rPr lang="fi-FI" sz="1600" dirty="0" err="1">
                          <a:effectLst/>
                        </a:rPr>
                        <a:t>Nej</a:t>
                      </a:r>
                      <a:endParaRPr lang="fi-FI" sz="1600" dirty="0">
                        <a:effectLst/>
                        <a:latin typeface="Calibri"/>
                        <a:ea typeface="Calibri"/>
                        <a:cs typeface="Times New Roman"/>
                      </a:endParaRPr>
                    </a:p>
                  </a:txBody>
                  <a:tcPr marL="47645" marR="47645" marT="0" marB="0">
                    <a:solidFill>
                      <a:schemeClr val="accent1">
                        <a:lumMod val="20000"/>
                        <a:lumOff val="80000"/>
                      </a:schemeClr>
                    </a:solidFill>
                  </a:tcPr>
                </a:tc>
                <a:tc>
                  <a:txBody>
                    <a:bodyPr/>
                    <a:lstStyle/>
                    <a:p>
                      <a:pPr>
                        <a:lnSpc>
                          <a:spcPct val="115000"/>
                        </a:lnSpc>
                        <a:spcAft>
                          <a:spcPts val="0"/>
                        </a:spcAft>
                      </a:pPr>
                      <a:r>
                        <a:rPr lang="en-US" sz="1600" dirty="0" smtClean="0">
                          <a:effectLst/>
                        </a:rPr>
                        <a:t>I </a:t>
                      </a:r>
                      <a:r>
                        <a:rPr lang="en-US" sz="1600" dirty="0">
                          <a:effectLst/>
                        </a:rPr>
                        <a:t>analog </a:t>
                      </a:r>
                      <a:r>
                        <a:rPr lang="en-US" sz="1600" dirty="0" err="1">
                          <a:effectLst/>
                        </a:rPr>
                        <a:t>och</a:t>
                      </a:r>
                      <a:r>
                        <a:rPr lang="en-US" sz="1600" dirty="0">
                          <a:effectLst/>
                        </a:rPr>
                        <a:t> </a:t>
                      </a:r>
                      <a:r>
                        <a:rPr lang="en-US" sz="1600" dirty="0" err="1">
                          <a:effectLst/>
                        </a:rPr>
                        <a:t>elektronisk</a:t>
                      </a:r>
                      <a:r>
                        <a:rPr lang="en-US" sz="1600" dirty="0">
                          <a:effectLst/>
                        </a:rPr>
                        <a:t> form, bra </a:t>
                      </a:r>
                      <a:r>
                        <a:rPr lang="en-US" sz="1600" dirty="0" err="1">
                          <a:effectLst/>
                        </a:rPr>
                        <a:t>skyddsmaterial</a:t>
                      </a:r>
                      <a:endParaRPr lang="fi-FI" sz="1600" dirty="0">
                        <a:effectLst/>
                        <a:latin typeface="Calibri"/>
                        <a:ea typeface="Calibri"/>
                        <a:cs typeface="Times New Roman"/>
                      </a:endParaRPr>
                    </a:p>
                  </a:txBody>
                  <a:tcPr marL="47645" marR="47645" marT="0" marB="0"/>
                </a:tc>
              </a:tr>
              <a:tr h="2313635">
                <a:tc>
                  <a:txBody>
                    <a:bodyPr/>
                    <a:lstStyle/>
                    <a:p>
                      <a:pPr>
                        <a:lnSpc>
                          <a:spcPct val="115000"/>
                        </a:lnSpc>
                        <a:spcAft>
                          <a:spcPts val="0"/>
                        </a:spcAft>
                      </a:pPr>
                      <a:r>
                        <a:rPr lang="fi-FI" sz="1600">
                          <a:effectLst/>
                        </a:rPr>
                        <a:t>Normalvärde</a:t>
                      </a:r>
                      <a:endParaRPr lang="fi-FI" sz="1600">
                        <a:effectLst/>
                        <a:latin typeface="Calibri"/>
                        <a:ea typeface="Calibri"/>
                        <a:cs typeface="Times New Roman"/>
                      </a:endParaRPr>
                    </a:p>
                  </a:txBody>
                  <a:tcPr marL="47645" marR="47645" marT="0" marB="0"/>
                </a:tc>
                <a:tc>
                  <a:txBody>
                    <a:bodyPr/>
                    <a:lstStyle/>
                    <a:p>
                      <a:pPr>
                        <a:lnSpc>
                          <a:spcPct val="115000"/>
                        </a:lnSpc>
                        <a:spcAft>
                          <a:spcPts val="0"/>
                        </a:spcAft>
                      </a:pPr>
                      <a:r>
                        <a:rPr lang="en-US" sz="1600">
                          <a:effectLst/>
                        </a:rPr>
                        <a:t>Vid behov (dålig skick, mögel)</a:t>
                      </a:r>
                      <a:endParaRPr lang="fi-FI" sz="1600">
                        <a:effectLst/>
                        <a:latin typeface="Calibri"/>
                        <a:ea typeface="Calibri"/>
                        <a:cs typeface="Times New Roman"/>
                      </a:endParaRPr>
                    </a:p>
                  </a:txBody>
                  <a:tcPr marL="47645" marR="47645" marT="0" marB="0"/>
                </a:tc>
                <a:tc>
                  <a:txBody>
                    <a:bodyPr/>
                    <a:lstStyle/>
                    <a:p>
                      <a:pPr>
                        <a:lnSpc>
                          <a:spcPct val="115000"/>
                        </a:lnSpc>
                        <a:spcAft>
                          <a:spcPts val="0"/>
                        </a:spcAft>
                      </a:pPr>
                      <a:r>
                        <a:rPr lang="en-US" sz="1600">
                          <a:effectLst/>
                        </a:rPr>
                        <a:t>Fysisk form oftast förändras, mögelrengöving vid behov</a:t>
                      </a:r>
                      <a:endParaRPr lang="fi-FI" sz="1600">
                        <a:effectLst/>
                        <a:latin typeface="Calibri"/>
                        <a:ea typeface="Calibri"/>
                        <a:cs typeface="Times New Roman"/>
                      </a:endParaRPr>
                    </a:p>
                  </a:txBody>
                  <a:tcPr marL="47645" marR="47645" marT="0" marB="0"/>
                </a:tc>
                <a:tc>
                  <a:txBody>
                    <a:bodyPr/>
                    <a:lstStyle/>
                    <a:p>
                      <a:pPr>
                        <a:lnSpc>
                          <a:spcPct val="115000"/>
                        </a:lnSpc>
                        <a:spcAft>
                          <a:spcPts val="0"/>
                        </a:spcAft>
                      </a:pPr>
                      <a:r>
                        <a:rPr lang="en-US" sz="1600">
                          <a:effectLst/>
                        </a:rPr>
                        <a:t>Dom som sparat lokalkostnader samt är kostnadseffektiva att digitalisera, mest använda </a:t>
                      </a:r>
                      <a:endParaRPr lang="fi-FI" sz="1600">
                        <a:effectLst/>
                        <a:latin typeface="Calibri"/>
                        <a:ea typeface="Calibri"/>
                        <a:cs typeface="Times New Roman"/>
                      </a:endParaRPr>
                    </a:p>
                  </a:txBody>
                  <a:tcPr marL="47645" marR="47645" marT="0" marB="0"/>
                </a:tc>
                <a:tc>
                  <a:txBody>
                    <a:bodyPr/>
                    <a:lstStyle/>
                    <a:p>
                      <a:pPr>
                        <a:lnSpc>
                          <a:spcPct val="115000"/>
                        </a:lnSpc>
                        <a:spcAft>
                          <a:spcPts val="0"/>
                        </a:spcAft>
                      </a:pPr>
                      <a:r>
                        <a:rPr lang="fi-FI" sz="1600" dirty="0">
                          <a:effectLst/>
                        </a:rPr>
                        <a:t>Ja</a:t>
                      </a:r>
                      <a:endParaRPr lang="fi-FI" sz="1600" dirty="0">
                        <a:effectLst/>
                        <a:latin typeface="Calibri"/>
                        <a:ea typeface="Calibri"/>
                        <a:cs typeface="Times New Roman"/>
                      </a:endParaRPr>
                    </a:p>
                  </a:txBody>
                  <a:tcPr marL="47645" marR="47645" marT="0" marB="0">
                    <a:solidFill>
                      <a:schemeClr val="accent1">
                        <a:lumMod val="40000"/>
                        <a:lumOff val="60000"/>
                      </a:schemeClr>
                    </a:solidFill>
                  </a:tcPr>
                </a:tc>
                <a:tc>
                  <a:txBody>
                    <a:bodyPr/>
                    <a:lstStyle/>
                    <a:p>
                      <a:pPr>
                        <a:lnSpc>
                          <a:spcPct val="115000"/>
                        </a:lnSpc>
                        <a:spcAft>
                          <a:spcPts val="0"/>
                        </a:spcAft>
                      </a:pPr>
                      <a:r>
                        <a:rPr lang="en-US" sz="1600" dirty="0" smtClean="0">
                          <a:effectLst/>
                        </a:rPr>
                        <a:t>I </a:t>
                      </a:r>
                      <a:r>
                        <a:rPr lang="en-US" sz="1600" dirty="0">
                          <a:effectLst/>
                        </a:rPr>
                        <a:t>analog</a:t>
                      </a:r>
                      <a:r>
                        <a:rPr lang="en-US" sz="1600" b="1" dirty="0">
                          <a:effectLst/>
                        </a:rPr>
                        <a:t> </a:t>
                      </a:r>
                      <a:r>
                        <a:rPr lang="en-US" sz="1600" b="1" dirty="0" err="1">
                          <a:effectLst/>
                        </a:rPr>
                        <a:t>eller</a:t>
                      </a:r>
                      <a:r>
                        <a:rPr lang="en-US" sz="1600" b="1" dirty="0">
                          <a:effectLst/>
                        </a:rPr>
                        <a:t> </a:t>
                      </a:r>
                      <a:r>
                        <a:rPr lang="en-US" sz="1600" dirty="0" err="1">
                          <a:effectLst/>
                        </a:rPr>
                        <a:t>elektronisk</a:t>
                      </a:r>
                      <a:r>
                        <a:rPr lang="en-US" sz="1600" dirty="0">
                          <a:effectLst/>
                        </a:rPr>
                        <a:t> form</a:t>
                      </a:r>
                      <a:endParaRPr lang="fi-FI" sz="1600" dirty="0">
                        <a:effectLst/>
                        <a:latin typeface="Calibri"/>
                        <a:ea typeface="Calibri"/>
                        <a:cs typeface="Times New Roman"/>
                      </a:endParaRPr>
                    </a:p>
                  </a:txBody>
                  <a:tcPr marL="47645" marR="47645" marT="0" marB="0"/>
                </a:tc>
              </a:tr>
              <a:tr h="1285352">
                <a:tc>
                  <a:txBody>
                    <a:bodyPr/>
                    <a:lstStyle/>
                    <a:p>
                      <a:pPr>
                        <a:lnSpc>
                          <a:spcPct val="115000"/>
                        </a:lnSpc>
                        <a:spcAft>
                          <a:spcPts val="0"/>
                        </a:spcAft>
                      </a:pPr>
                      <a:r>
                        <a:rPr lang="fi-FI" sz="1600">
                          <a:effectLst/>
                        </a:rPr>
                        <a:t>Arkivalier inom myndigheterna 1990-2016</a:t>
                      </a:r>
                      <a:endParaRPr lang="fi-FI" sz="1600">
                        <a:effectLst/>
                        <a:latin typeface="Calibri"/>
                        <a:ea typeface="Calibri"/>
                        <a:cs typeface="Times New Roman"/>
                      </a:endParaRPr>
                    </a:p>
                  </a:txBody>
                  <a:tcPr marL="47645" marR="47645" marT="0" marB="0"/>
                </a:tc>
                <a:tc>
                  <a:txBody>
                    <a:bodyPr/>
                    <a:lstStyle/>
                    <a:p>
                      <a:pPr>
                        <a:lnSpc>
                          <a:spcPct val="115000"/>
                        </a:lnSpc>
                        <a:spcAft>
                          <a:spcPts val="0"/>
                        </a:spcAft>
                      </a:pPr>
                      <a:r>
                        <a:rPr lang="fi-FI" sz="1600">
                          <a:effectLst/>
                        </a:rPr>
                        <a:t>Nej</a:t>
                      </a:r>
                      <a:endParaRPr lang="fi-FI" sz="1600">
                        <a:effectLst/>
                        <a:latin typeface="Calibri"/>
                        <a:ea typeface="Calibri"/>
                        <a:cs typeface="Times New Roman"/>
                      </a:endParaRPr>
                    </a:p>
                  </a:txBody>
                  <a:tcPr marL="47645" marR="47645" marT="0" marB="0"/>
                </a:tc>
                <a:tc>
                  <a:txBody>
                    <a:bodyPr/>
                    <a:lstStyle/>
                    <a:p>
                      <a:pPr>
                        <a:lnSpc>
                          <a:spcPct val="115000"/>
                        </a:lnSpc>
                        <a:spcAft>
                          <a:spcPts val="0"/>
                        </a:spcAft>
                      </a:pPr>
                      <a:r>
                        <a:rPr lang="en-US" sz="1600" dirty="0" err="1">
                          <a:effectLst/>
                        </a:rPr>
                        <a:t>Fysisk</a:t>
                      </a:r>
                      <a:r>
                        <a:rPr lang="en-US" sz="1600" dirty="0">
                          <a:effectLst/>
                        </a:rPr>
                        <a:t> form </a:t>
                      </a:r>
                      <a:r>
                        <a:rPr lang="en-US" sz="1600" dirty="0" err="1">
                          <a:effectLst/>
                        </a:rPr>
                        <a:t>oftast</a:t>
                      </a:r>
                      <a:r>
                        <a:rPr lang="en-US" sz="1600" dirty="0">
                          <a:effectLst/>
                        </a:rPr>
                        <a:t> </a:t>
                      </a:r>
                      <a:r>
                        <a:rPr lang="en-US" sz="1600" dirty="0" err="1">
                          <a:effectLst/>
                        </a:rPr>
                        <a:t>förändras</a:t>
                      </a:r>
                      <a:r>
                        <a:rPr lang="en-US" sz="1600" dirty="0">
                          <a:effectLst/>
                        </a:rPr>
                        <a:t>, </a:t>
                      </a:r>
                      <a:r>
                        <a:rPr lang="en-US" sz="1600" dirty="0" err="1">
                          <a:effectLst/>
                        </a:rPr>
                        <a:t>mögelrengöving</a:t>
                      </a:r>
                      <a:r>
                        <a:rPr lang="en-US" sz="1600" dirty="0">
                          <a:effectLst/>
                        </a:rPr>
                        <a:t> vid </a:t>
                      </a:r>
                      <a:r>
                        <a:rPr lang="en-US" sz="1600" dirty="0" err="1">
                          <a:effectLst/>
                        </a:rPr>
                        <a:t>behov</a:t>
                      </a:r>
                      <a:endParaRPr lang="fi-FI" sz="1600" dirty="0">
                        <a:effectLst/>
                        <a:latin typeface="Calibri"/>
                        <a:ea typeface="Calibri"/>
                        <a:cs typeface="Times New Roman"/>
                      </a:endParaRPr>
                    </a:p>
                  </a:txBody>
                  <a:tcPr marL="47645" marR="47645" marT="0" marB="0"/>
                </a:tc>
                <a:tc>
                  <a:txBody>
                    <a:bodyPr/>
                    <a:lstStyle/>
                    <a:p>
                      <a:pPr>
                        <a:lnSpc>
                          <a:spcPct val="115000"/>
                        </a:lnSpc>
                        <a:spcAft>
                          <a:spcPts val="0"/>
                        </a:spcAft>
                      </a:pPr>
                      <a:r>
                        <a:rPr lang="fi-FI" sz="1600">
                          <a:effectLst/>
                        </a:rPr>
                        <a:t>Ja, 80-90%</a:t>
                      </a:r>
                      <a:endParaRPr lang="fi-FI" sz="1600">
                        <a:effectLst/>
                        <a:latin typeface="Calibri"/>
                        <a:ea typeface="Calibri"/>
                        <a:cs typeface="Times New Roman"/>
                      </a:endParaRPr>
                    </a:p>
                  </a:txBody>
                  <a:tcPr marL="47645" marR="47645" marT="0" marB="0"/>
                </a:tc>
                <a:tc>
                  <a:txBody>
                    <a:bodyPr/>
                    <a:lstStyle/>
                    <a:p>
                      <a:pPr>
                        <a:lnSpc>
                          <a:spcPct val="115000"/>
                        </a:lnSpc>
                        <a:spcAft>
                          <a:spcPts val="0"/>
                        </a:spcAft>
                      </a:pPr>
                      <a:r>
                        <a:rPr lang="fi-FI" sz="1600">
                          <a:effectLst/>
                        </a:rPr>
                        <a:t>Ja, 80-90%</a:t>
                      </a:r>
                      <a:endParaRPr lang="fi-FI" sz="1600">
                        <a:effectLst/>
                        <a:latin typeface="Calibri"/>
                        <a:ea typeface="Calibri"/>
                        <a:cs typeface="Times New Roman"/>
                      </a:endParaRPr>
                    </a:p>
                  </a:txBody>
                  <a:tcPr marL="47645" marR="47645" marT="0" marB="0"/>
                </a:tc>
                <a:tc>
                  <a:txBody>
                    <a:bodyPr/>
                    <a:lstStyle/>
                    <a:p>
                      <a:pPr>
                        <a:lnSpc>
                          <a:spcPct val="115000"/>
                        </a:lnSpc>
                        <a:spcAft>
                          <a:spcPts val="0"/>
                        </a:spcAft>
                      </a:pPr>
                      <a:r>
                        <a:rPr lang="fi-FI" sz="1600" dirty="0">
                          <a:effectLst/>
                        </a:rPr>
                        <a:t>80-90% i </a:t>
                      </a:r>
                      <a:r>
                        <a:rPr lang="fi-FI" sz="1600" dirty="0" err="1">
                          <a:effectLst/>
                        </a:rPr>
                        <a:t>elektronisk</a:t>
                      </a:r>
                      <a:r>
                        <a:rPr lang="fi-FI" sz="1600" dirty="0">
                          <a:effectLst/>
                        </a:rPr>
                        <a:t> </a:t>
                      </a:r>
                      <a:r>
                        <a:rPr lang="fi-FI" sz="1600" dirty="0" err="1" smtClean="0">
                          <a:effectLst/>
                        </a:rPr>
                        <a:t>form</a:t>
                      </a:r>
                      <a:r>
                        <a:rPr lang="fi-FI" sz="1600" dirty="0" smtClean="0">
                          <a:effectLst/>
                        </a:rPr>
                        <a:t>, </a:t>
                      </a:r>
                      <a:r>
                        <a:rPr lang="fi-FI" sz="1600" dirty="0" err="1" smtClean="0">
                          <a:effectLst/>
                        </a:rPr>
                        <a:t>resten</a:t>
                      </a:r>
                      <a:r>
                        <a:rPr lang="fi-FI" sz="1600" dirty="0" smtClean="0">
                          <a:effectLst/>
                        </a:rPr>
                        <a:t> </a:t>
                      </a:r>
                      <a:r>
                        <a:rPr lang="fi-FI" sz="1600" dirty="0" err="1" smtClean="0">
                          <a:effectLst/>
                        </a:rPr>
                        <a:t>analogiskt</a:t>
                      </a:r>
                      <a:endParaRPr lang="fi-FI" sz="1600" dirty="0">
                        <a:effectLst/>
                        <a:latin typeface="Calibri"/>
                        <a:ea typeface="Calibri"/>
                        <a:cs typeface="Times New Roman"/>
                      </a:endParaRPr>
                    </a:p>
                  </a:txBody>
                  <a:tcPr marL="47645" marR="47645" marT="0" marB="0"/>
                </a:tc>
              </a:tr>
            </a:tbl>
          </a:graphicData>
        </a:graphic>
      </p:graphicFrame>
    </p:spTree>
    <p:extLst>
      <p:ext uri="{BB962C8B-B14F-4D97-AF65-F5344CB8AC3E}">
        <p14:creationId xmlns:p14="http://schemas.microsoft.com/office/powerpoint/2010/main" val="2098018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Line 29"/>
          <p:cNvSpPr>
            <a:spLocks noChangeShapeType="1"/>
          </p:cNvSpPr>
          <p:nvPr/>
        </p:nvSpPr>
        <p:spPr bwMode="auto">
          <a:xfrm>
            <a:off x="1552574" y="2767011"/>
            <a:ext cx="6119813"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endParaRPr lang="fi-FI"/>
          </a:p>
        </p:txBody>
      </p:sp>
      <p:sp>
        <p:nvSpPr>
          <p:cNvPr id="6" name="Text Box 9"/>
          <p:cNvSpPr txBox="1">
            <a:spLocks noChangeArrowheads="1"/>
          </p:cNvSpPr>
          <p:nvPr/>
        </p:nvSpPr>
        <p:spPr bwMode="auto">
          <a:xfrm>
            <a:off x="3302000" y="717550"/>
            <a:ext cx="2303463" cy="311150"/>
          </a:xfrm>
          <a:prstGeom prst="rect">
            <a:avLst/>
          </a:prstGeom>
          <a:ln>
            <a:headEnd/>
            <a:tailEnd/>
          </a:ln>
          <a:extLst/>
        </p:spPr>
        <p:style>
          <a:lnRef idx="2">
            <a:schemeClr val="accent5"/>
          </a:lnRef>
          <a:fillRef idx="1">
            <a:schemeClr val="lt1"/>
          </a:fillRef>
          <a:effectRef idx="0">
            <a:schemeClr val="accent5"/>
          </a:effectRef>
          <a:fontRef idx="minor">
            <a:schemeClr val="dk1"/>
          </a:fontRef>
        </p:style>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50000"/>
              </a:spcBef>
              <a:spcAft>
                <a:spcPct val="0"/>
              </a:spcAft>
              <a:defRPr>
                <a:solidFill>
                  <a:schemeClr val="tx1"/>
                </a:solidFill>
                <a:latin typeface="Arial" charset="0"/>
              </a:defRPr>
            </a:lvl6pPr>
            <a:lvl7pPr marL="2971800" indent="-228600" algn="ctr" eaLnBrk="0" fontAlgn="base" hangingPunct="0">
              <a:spcBef>
                <a:spcPct val="50000"/>
              </a:spcBef>
              <a:spcAft>
                <a:spcPct val="0"/>
              </a:spcAft>
              <a:defRPr>
                <a:solidFill>
                  <a:schemeClr val="tx1"/>
                </a:solidFill>
                <a:latin typeface="Arial" charset="0"/>
              </a:defRPr>
            </a:lvl7pPr>
            <a:lvl8pPr marL="3429000" indent="-228600" algn="ctr" eaLnBrk="0" fontAlgn="base" hangingPunct="0">
              <a:spcBef>
                <a:spcPct val="50000"/>
              </a:spcBef>
              <a:spcAft>
                <a:spcPct val="0"/>
              </a:spcAft>
              <a:defRPr>
                <a:solidFill>
                  <a:schemeClr val="tx1"/>
                </a:solidFill>
                <a:latin typeface="Arial" charset="0"/>
              </a:defRPr>
            </a:lvl8pPr>
            <a:lvl9pPr marL="3886200" indent="-228600" algn="ctr" eaLnBrk="0" fontAlgn="base" hangingPunct="0">
              <a:spcBef>
                <a:spcPct val="50000"/>
              </a:spcBef>
              <a:spcAft>
                <a:spcPct val="0"/>
              </a:spcAft>
              <a:defRPr>
                <a:solidFill>
                  <a:schemeClr val="tx1"/>
                </a:solidFill>
                <a:latin typeface="Arial" charset="0"/>
              </a:defRPr>
            </a:lvl9pPr>
          </a:lstStyle>
          <a:p>
            <a:pPr algn="ctr" eaLnBrk="1" hangingPunct="1"/>
            <a:r>
              <a:rPr lang="fi-FI" sz="1400" b="1" dirty="0" err="1">
                <a:solidFill>
                  <a:srgbClr val="000000"/>
                </a:solidFill>
                <a:sym typeface="Arial" charset="0"/>
              </a:rPr>
              <a:t>Generaldirektör</a:t>
            </a:r>
            <a:endParaRPr lang="fi-FI" sz="1400" b="1" dirty="0">
              <a:solidFill>
                <a:srgbClr val="000000"/>
              </a:solidFill>
              <a:sym typeface="Arial" charset="0"/>
            </a:endParaRPr>
          </a:p>
        </p:txBody>
      </p:sp>
      <p:sp>
        <p:nvSpPr>
          <p:cNvPr id="7" name="Text Box 10"/>
          <p:cNvSpPr txBox="1">
            <a:spLocks noChangeArrowheads="1"/>
          </p:cNvSpPr>
          <p:nvPr/>
        </p:nvSpPr>
        <p:spPr bwMode="auto">
          <a:xfrm>
            <a:off x="5183187" y="1192213"/>
            <a:ext cx="2808287" cy="250825"/>
          </a:xfrm>
          <a:prstGeom prst="rect">
            <a:avLst/>
          </a:prstGeom>
          <a:ln>
            <a:headEnd/>
            <a:tailEnd/>
          </a:ln>
          <a:extLst/>
        </p:spPr>
        <p:style>
          <a:lnRef idx="2">
            <a:schemeClr val="accent5"/>
          </a:lnRef>
          <a:fillRef idx="1">
            <a:schemeClr val="lt1"/>
          </a:fillRef>
          <a:effectRef idx="0">
            <a:schemeClr val="accent5"/>
          </a:effectRef>
          <a:fontRef idx="minor">
            <a:schemeClr val="dk1"/>
          </a:fontRef>
        </p:style>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50000"/>
              </a:spcBef>
              <a:spcAft>
                <a:spcPct val="0"/>
              </a:spcAft>
              <a:defRPr>
                <a:solidFill>
                  <a:schemeClr val="tx1"/>
                </a:solidFill>
                <a:latin typeface="Arial" charset="0"/>
              </a:defRPr>
            </a:lvl6pPr>
            <a:lvl7pPr marL="2971800" indent="-228600" algn="ctr" eaLnBrk="0" fontAlgn="base" hangingPunct="0">
              <a:spcBef>
                <a:spcPct val="50000"/>
              </a:spcBef>
              <a:spcAft>
                <a:spcPct val="0"/>
              </a:spcAft>
              <a:defRPr>
                <a:solidFill>
                  <a:schemeClr val="tx1"/>
                </a:solidFill>
                <a:latin typeface="Arial" charset="0"/>
              </a:defRPr>
            </a:lvl7pPr>
            <a:lvl8pPr marL="3429000" indent="-228600" algn="ctr" eaLnBrk="0" fontAlgn="base" hangingPunct="0">
              <a:spcBef>
                <a:spcPct val="50000"/>
              </a:spcBef>
              <a:spcAft>
                <a:spcPct val="0"/>
              </a:spcAft>
              <a:defRPr>
                <a:solidFill>
                  <a:schemeClr val="tx1"/>
                </a:solidFill>
                <a:latin typeface="Arial" charset="0"/>
              </a:defRPr>
            </a:lvl8pPr>
            <a:lvl9pPr marL="3886200" indent="-228600" algn="ctr" eaLnBrk="0" fontAlgn="base" hangingPunct="0">
              <a:spcBef>
                <a:spcPct val="50000"/>
              </a:spcBef>
              <a:spcAft>
                <a:spcPct val="0"/>
              </a:spcAft>
              <a:defRPr>
                <a:solidFill>
                  <a:schemeClr val="tx1"/>
                </a:solidFill>
                <a:latin typeface="Arial" charset="0"/>
              </a:defRPr>
            </a:lvl9pPr>
          </a:lstStyle>
          <a:p>
            <a:pPr algn="ctr" eaLnBrk="1" hangingPunct="1">
              <a:buSzPct val="100000"/>
            </a:pPr>
            <a:r>
              <a:rPr lang="fi-FI" sz="1000" b="1" dirty="0" err="1">
                <a:solidFill>
                  <a:srgbClr val="000000"/>
                </a:solidFill>
                <a:sym typeface="Arial" charset="0"/>
              </a:rPr>
              <a:t>Intern</a:t>
            </a:r>
            <a:r>
              <a:rPr lang="fi-FI" sz="1000" b="1" dirty="0">
                <a:solidFill>
                  <a:srgbClr val="000000"/>
                </a:solidFill>
                <a:sym typeface="Arial" charset="0"/>
              </a:rPr>
              <a:t> revision</a:t>
            </a:r>
          </a:p>
        </p:txBody>
      </p:sp>
      <p:sp>
        <p:nvSpPr>
          <p:cNvPr id="9" name="Text Box 11"/>
          <p:cNvSpPr txBox="1">
            <a:spLocks noChangeArrowheads="1"/>
          </p:cNvSpPr>
          <p:nvPr/>
        </p:nvSpPr>
        <p:spPr bwMode="auto">
          <a:xfrm>
            <a:off x="5169693" y="1552576"/>
            <a:ext cx="2808287" cy="250825"/>
          </a:xfrm>
          <a:prstGeom prst="rect">
            <a:avLst/>
          </a:prstGeom>
          <a:ln>
            <a:headEnd/>
            <a:tailEnd/>
          </a:ln>
          <a:extLst/>
        </p:spPr>
        <p:style>
          <a:lnRef idx="2">
            <a:schemeClr val="accent2"/>
          </a:lnRef>
          <a:fillRef idx="1">
            <a:schemeClr val="lt1"/>
          </a:fillRef>
          <a:effectRef idx="0">
            <a:schemeClr val="accent2"/>
          </a:effectRef>
          <a:fontRef idx="minor">
            <a:schemeClr val="dk1"/>
          </a:fontRef>
        </p:style>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50000"/>
              </a:spcBef>
              <a:spcAft>
                <a:spcPct val="0"/>
              </a:spcAft>
              <a:defRPr>
                <a:solidFill>
                  <a:schemeClr val="tx1"/>
                </a:solidFill>
                <a:latin typeface="Arial" charset="0"/>
              </a:defRPr>
            </a:lvl6pPr>
            <a:lvl7pPr marL="2971800" indent="-228600" algn="ctr" eaLnBrk="0" fontAlgn="base" hangingPunct="0">
              <a:spcBef>
                <a:spcPct val="50000"/>
              </a:spcBef>
              <a:spcAft>
                <a:spcPct val="0"/>
              </a:spcAft>
              <a:defRPr>
                <a:solidFill>
                  <a:schemeClr val="tx1"/>
                </a:solidFill>
                <a:latin typeface="Arial" charset="0"/>
              </a:defRPr>
            </a:lvl7pPr>
            <a:lvl8pPr marL="3429000" indent="-228600" algn="ctr" eaLnBrk="0" fontAlgn="base" hangingPunct="0">
              <a:spcBef>
                <a:spcPct val="50000"/>
              </a:spcBef>
              <a:spcAft>
                <a:spcPct val="0"/>
              </a:spcAft>
              <a:defRPr>
                <a:solidFill>
                  <a:schemeClr val="tx1"/>
                </a:solidFill>
                <a:latin typeface="Arial" charset="0"/>
              </a:defRPr>
            </a:lvl8pPr>
            <a:lvl9pPr marL="3886200" indent="-228600" algn="ctr" eaLnBrk="0" fontAlgn="base" hangingPunct="0">
              <a:spcBef>
                <a:spcPct val="50000"/>
              </a:spcBef>
              <a:spcAft>
                <a:spcPct val="0"/>
              </a:spcAft>
              <a:defRPr>
                <a:solidFill>
                  <a:schemeClr val="tx1"/>
                </a:solidFill>
                <a:latin typeface="Arial" charset="0"/>
              </a:defRPr>
            </a:lvl9pPr>
          </a:lstStyle>
          <a:p>
            <a:pPr algn="ctr" eaLnBrk="1" hangingPunct="1"/>
            <a:r>
              <a:rPr lang="fi-FI" sz="1000" b="1" dirty="0" err="1">
                <a:solidFill>
                  <a:srgbClr val="000000"/>
                </a:solidFill>
                <a:sym typeface="Arial" charset="0"/>
              </a:rPr>
              <a:t>Privatarkivdelegationen</a:t>
            </a:r>
            <a:endParaRPr lang="fi-FI" sz="1000" b="1" dirty="0"/>
          </a:p>
        </p:txBody>
      </p:sp>
      <p:sp>
        <p:nvSpPr>
          <p:cNvPr id="10" name="Text Box 12"/>
          <p:cNvSpPr txBox="1">
            <a:spLocks noChangeArrowheads="1"/>
          </p:cNvSpPr>
          <p:nvPr/>
        </p:nvSpPr>
        <p:spPr bwMode="auto">
          <a:xfrm>
            <a:off x="1310481" y="1550988"/>
            <a:ext cx="2590800" cy="250825"/>
          </a:xfrm>
          <a:prstGeom prst="rect">
            <a:avLst/>
          </a:prstGeom>
          <a:ln>
            <a:headEnd/>
            <a:tailEnd/>
          </a:ln>
          <a:extLst/>
        </p:spPr>
        <p:style>
          <a:lnRef idx="2">
            <a:schemeClr val="accent2"/>
          </a:lnRef>
          <a:fillRef idx="1">
            <a:schemeClr val="lt1"/>
          </a:fillRef>
          <a:effectRef idx="0">
            <a:schemeClr val="accent2"/>
          </a:effectRef>
          <a:fontRef idx="minor">
            <a:schemeClr val="dk1"/>
          </a:fontRef>
        </p:style>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50000"/>
              </a:spcBef>
              <a:spcAft>
                <a:spcPct val="0"/>
              </a:spcAft>
              <a:defRPr>
                <a:solidFill>
                  <a:schemeClr val="tx1"/>
                </a:solidFill>
                <a:latin typeface="Arial" charset="0"/>
              </a:defRPr>
            </a:lvl6pPr>
            <a:lvl7pPr marL="2971800" indent="-228600" algn="ctr" eaLnBrk="0" fontAlgn="base" hangingPunct="0">
              <a:spcBef>
                <a:spcPct val="50000"/>
              </a:spcBef>
              <a:spcAft>
                <a:spcPct val="0"/>
              </a:spcAft>
              <a:defRPr>
                <a:solidFill>
                  <a:schemeClr val="tx1"/>
                </a:solidFill>
                <a:latin typeface="Arial" charset="0"/>
              </a:defRPr>
            </a:lvl7pPr>
            <a:lvl8pPr marL="3429000" indent="-228600" algn="ctr" eaLnBrk="0" fontAlgn="base" hangingPunct="0">
              <a:spcBef>
                <a:spcPct val="50000"/>
              </a:spcBef>
              <a:spcAft>
                <a:spcPct val="0"/>
              </a:spcAft>
              <a:defRPr>
                <a:solidFill>
                  <a:schemeClr val="tx1"/>
                </a:solidFill>
                <a:latin typeface="Arial" charset="0"/>
              </a:defRPr>
            </a:lvl8pPr>
            <a:lvl9pPr marL="3886200" indent="-228600" algn="ctr" eaLnBrk="0" fontAlgn="base" hangingPunct="0">
              <a:spcBef>
                <a:spcPct val="50000"/>
              </a:spcBef>
              <a:spcAft>
                <a:spcPct val="0"/>
              </a:spcAft>
              <a:defRPr>
                <a:solidFill>
                  <a:schemeClr val="tx1"/>
                </a:solidFill>
                <a:latin typeface="Arial" charset="0"/>
              </a:defRPr>
            </a:lvl9pPr>
          </a:lstStyle>
          <a:p>
            <a:pPr algn="ctr" eaLnBrk="1" hangingPunct="1">
              <a:buSzPct val="100000"/>
            </a:pPr>
            <a:r>
              <a:rPr lang="fi-FI" sz="1000" b="1" dirty="0" err="1">
                <a:solidFill>
                  <a:srgbClr val="000000"/>
                </a:solidFill>
                <a:sym typeface="Arial" charset="0"/>
              </a:rPr>
              <a:t>Arkivverkets</a:t>
            </a:r>
            <a:r>
              <a:rPr lang="fi-FI" sz="1000" b="1" dirty="0">
                <a:solidFill>
                  <a:srgbClr val="000000"/>
                </a:solidFill>
                <a:sym typeface="Arial" charset="0"/>
              </a:rPr>
              <a:t> </a:t>
            </a:r>
            <a:r>
              <a:rPr lang="fi-FI" sz="1000" b="1" dirty="0" err="1">
                <a:solidFill>
                  <a:srgbClr val="000000"/>
                </a:solidFill>
                <a:sym typeface="Arial" charset="0"/>
              </a:rPr>
              <a:t>delegation</a:t>
            </a:r>
            <a:endParaRPr lang="fi-FI" sz="1000" b="1" dirty="0">
              <a:solidFill>
                <a:srgbClr val="000000"/>
              </a:solidFill>
              <a:sym typeface="Arial" charset="0"/>
            </a:endParaRPr>
          </a:p>
        </p:txBody>
      </p:sp>
      <p:sp>
        <p:nvSpPr>
          <p:cNvPr id="11" name="Text Box 14"/>
          <p:cNvSpPr txBox="1">
            <a:spLocks noChangeArrowheads="1"/>
          </p:cNvSpPr>
          <p:nvPr/>
        </p:nvSpPr>
        <p:spPr bwMode="auto">
          <a:xfrm>
            <a:off x="1952782" y="2454273"/>
            <a:ext cx="2303463" cy="250825"/>
          </a:xfrm>
          <a:prstGeom prst="rect">
            <a:avLst/>
          </a:prstGeom>
          <a:ln>
            <a:headEnd/>
            <a:tailEnd/>
          </a:ln>
          <a:extLst/>
        </p:spPr>
        <p:style>
          <a:lnRef idx="2">
            <a:schemeClr val="accent2"/>
          </a:lnRef>
          <a:fillRef idx="1">
            <a:schemeClr val="lt1"/>
          </a:fillRef>
          <a:effectRef idx="0">
            <a:schemeClr val="accent2"/>
          </a:effectRef>
          <a:fontRef idx="minor">
            <a:schemeClr val="dk1"/>
          </a:fontRef>
        </p:style>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50000"/>
              </a:spcBef>
              <a:spcAft>
                <a:spcPct val="0"/>
              </a:spcAft>
              <a:defRPr>
                <a:solidFill>
                  <a:schemeClr val="tx1"/>
                </a:solidFill>
                <a:latin typeface="Arial" charset="0"/>
              </a:defRPr>
            </a:lvl6pPr>
            <a:lvl7pPr marL="2971800" indent="-228600" algn="ctr" eaLnBrk="0" fontAlgn="base" hangingPunct="0">
              <a:spcBef>
                <a:spcPct val="50000"/>
              </a:spcBef>
              <a:spcAft>
                <a:spcPct val="0"/>
              </a:spcAft>
              <a:defRPr>
                <a:solidFill>
                  <a:schemeClr val="tx1"/>
                </a:solidFill>
                <a:latin typeface="Arial" charset="0"/>
              </a:defRPr>
            </a:lvl7pPr>
            <a:lvl8pPr marL="3429000" indent="-228600" algn="ctr" eaLnBrk="0" fontAlgn="base" hangingPunct="0">
              <a:spcBef>
                <a:spcPct val="50000"/>
              </a:spcBef>
              <a:spcAft>
                <a:spcPct val="0"/>
              </a:spcAft>
              <a:defRPr>
                <a:solidFill>
                  <a:schemeClr val="tx1"/>
                </a:solidFill>
                <a:latin typeface="Arial" charset="0"/>
              </a:defRPr>
            </a:lvl8pPr>
            <a:lvl9pPr marL="3886200" indent="-228600" algn="ctr" eaLnBrk="0" fontAlgn="base" hangingPunct="0">
              <a:spcBef>
                <a:spcPct val="50000"/>
              </a:spcBef>
              <a:spcAft>
                <a:spcPct val="0"/>
              </a:spcAft>
              <a:defRPr>
                <a:solidFill>
                  <a:schemeClr val="tx1"/>
                </a:solidFill>
                <a:latin typeface="Arial" charset="0"/>
              </a:defRPr>
            </a:lvl9pPr>
          </a:lstStyle>
          <a:p>
            <a:pPr algn="ctr" eaLnBrk="1" hangingPunct="1">
              <a:buSzPct val="100000"/>
            </a:pPr>
            <a:r>
              <a:rPr lang="fi-FI" sz="1000" b="1" dirty="0" err="1">
                <a:solidFill>
                  <a:srgbClr val="000000"/>
                </a:solidFill>
                <a:sym typeface="Arial" charset="0"/>
              </a:rPr>
              <a:t>Heraldiska</a:t>
            </a:r>
            <a:r>
              <a:rPr lang="fi-FI" sz="1000" b="1" dirty="0">
                <a:solidFill>
                  <a:srgbClr val="000000"/>
                </a:solidFill>
                <a:sym typeface="Arial" charset="0"/>
              </a:rPr>
              <a:t> </a:t>
            </a:r>
            <a:r>
              <a:rPr lang="fi-FI" sz="1000" b="1" dirty="0" err="1">
                <a:solidFill>
                  <a:srgbClr val="000000"/>
                </a:solidFill>
                <a:sym typeface="Arial" charset="0"/>
              </a:rPr>
              <a:t>nämnden</a:t>
            </a:r>
            <a:endParaRPr lang="fi-FI" sz="1000" b="1" dirty="0">
              <a:solidFill>
                <a:srgbClr val="000000"/>
              </a:solidFill>
              <a:sym typeface="Arial" charset="0"/>
            </a:endParaRPr>
          </a:p>
        </p:txBody>
      </p:sp>
      <p:grpSp>
        <p:nvGrpSpPr>
          <p:cNvPr id="12" name="Group 47"/>
          <p:cNvGrpSpPr>
            <a:grpSpLocks/>
          </p:cNvGrpSpPr>
          <p:nvPr/>
        </p:nvGrpSpPr>
        <p:grpSpPr bwMode="auto">
          <a:xfrm>
            <a:off x="490538" y="2914651"/>
            <a:ext cx="8135937" cy="1725614"/>
            <a:chOff x="204" y="1827"/>
            <a:chExt cx="5125" cy="1087"/>
          </a:xfrm>
        </p:grpSpPr>
        <p:sp>
          <p:nvSpPr>
            <p:cNvPr id="13" name="Text Box 15"/>
            <p:cNvSpPr txBox="1">
              <a:spLocks noChangeArrowheads="1"/>
            </p:cNvSpPr>
            <p:nvPr/>
          </p:nvSpPr>
          <p:spPr bwMode="auto">
            <a:xfrm>
              <a:off x="204" y="1836"/>
              <a:ext cx="1247" cy="383"/>
            </a:xfrm>
            <a:prstGeom prst="rect">
              <a:avLst/>
            </a:prstGeom>
            <a:ln>
              <a:headEnd/>
              <a:tailEnd/>
            </a:ln>
            <a:extLst/>
          </p:spPr>
          <p:style>
            <a:lnRef idx="2">
              <a:schemeClr val="accent5"/>
            </a:lnRef>
            <a:fillRef idx="1">
              <a:schemeClr val="lt1"/>
            </a:fillRef>
            <a:effectRef idx="0">
              <a:schemeClr val="accent5"/>
            </a:effectRef>
            <a:fontRef idx="minor">
              <a:schemeClr val="dk1"/>
            </a:fontRef>
          </p:style>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50000"/>
                </a:spcBef>
                <a:spcAft>
                  <a:spcPct val="0"/>
                </a:spcAft>
                <a:defRPr>
                  <a:solidFill>
                    <a:schemeClr val="tx1"/>
                  </a:solidFill>
                  <a:latin typeface="Arial" charset="0"/>
                </a:defRPr>
              </a:lvl6pPr>
              <a:lvl7pPr marL="2971800" indent="-228600" algn="ctr" eaLnBrk="0" fontAlgn="base" hangingPunct="0">
                <a:spcBef>
                  <a:spcPct val="50000"/>
                </a:spcBef>
                <a:spcAft>
                  <a:spcPct val="0"/>
                </a:spcAft>
                <a:defRPr>
                  <a:solidFill>
                    <a:schemeClr val="tx1"/>
                  </a:solidFill>
                  <a:latin typeface="Arial" charset="0"/>
                </a:defRPr>
              </a:lvl7pPr>
              <a:lvl8pPr marL="3429000" indent="-228600" algn="ctr" eaLnBrk="0" fontAlgn="base" hangingPunct="0">
                <a:spcBef>
                  <a:spcPct val="50000"/>
                </a:spcBef>
                <a:spcAft>
                  <a:spcPct val="0"/>
                </a:spcAft>
                <a:defRPr>
                  <a:solidFill>
                    <a:schemeClr val="tx1"/>
                  </a:solidFill>
                  <a:latin typeface="Arial" charset="0"/>
                </a:defRPr>
              </a:lvl8pPr>
              <a:lvl9pPr marL="3886200" indent="-228600" algn="ctr" eaLnBrk="0" fontAlgn="base" hangingPunct="0">
                <a:spcBef>
                  <a:spcPct val="50000"/>
                </a:spcBef>
                <a:spcAft>
                  <a:spcPct val="0"/>
                </a:spcAft>
                <a:defRPr>
                  <a:solidFill>
                    <a:schemeClr val="tx1"/>
                  </a:solidFill>
                  <a:latin typeface="Arial" charset="0"/>
                </a:defRPr>
              </a:lvl9pPr>
            </a:lstStyle>
            <a:p>
              <a:pPr eaLnBrk="1" hangingPunct="1">
                <a:buSzPct val="100000"/>
              </a:pPr>
              <a:r>
                <a:rPr lang="fi-FI" sz="1000" b="1" dirty="0" err="1">
                  <a:solidFill>
                    <a:srgbClr val="000000"/>
                  </a:solidFill>
                  <a:sym typeface="Arial" charset="0"/>
                </a:rPr>
                <a:t>Ansvarsområdet</a:t>
              </a:r>
              <a:r>
                <a:rPr lang="fi-FI" sz="1000" b="1" dirty="0">
                  <a:solidFill>
                    <a:srgbClr val="000000"/>
                  </a:solidFill>
                  <a:sym typeface="Arial" charset="0"/>
                </a:rPr>
                <a:t> för </a:t>
              </a:r>
              <a:r>
                <a:rPr lang="fi-FI" sz="1000" b="1" dirty="0" err="1">
                  <a:solidFill>
                    <a:srgbClr val="000000"/>
                  </a:solidFill>
                  <a:sym typeface="Arial" charset="0"/>
                </a:rPr>
                <a:t>forskning</a:t>
              </a:r>
              <a:r>
                <a:rPr lang="fi-FI" sz="1000" b="1" dirty="0">
                  <a:solidFill>
                    <a:srgbClr val="000000"/>
                  </a:solidFill>
                  <a:sym typeface="Arial" charset="0"/>
                </a:rPr>
                <a:t> </a:t>
              </a:r>
              <a:r>
                <a:rPr lang="fi-FI" sz="1000" b="1" dirty="0" err="1">
                  <a:solidFill>
                    <a:srgbClr val="000000"/>
                  </a:solidFill>
                  <a:sym typeface="Arial" charset="0"/>
                </a:rPr>
                <a:t>och</a:t>
              </a:r>
              <a:r>
                <a:rPr lang="fi-FI" sz="1000" b="1" dirty="0">
                  <a:solidFill>
                    <a:srgbClr val="000000"/>
                  </a:solidFill>
                  <a:sym typeface="Arial" charset="0"/>
                </a:rPr>
                <a:t> </a:t>
              </a:r>
              <a:r>
                <a:rPr lang="fi-FI" sz="1000" b="1" dirty="0" err="1" smtClean="0">
                  <a:solidFill>
                    <a:srgbClr val="000000"/>
                  </a:solidFill>
                  <a:sym typeface="Arial" charset="0"/>
                </a:rPr>
                <a:t>utveckling</a:t>
              </a:r>
              <a:endParaRPr lang="fi-FI" sz="1000" dirty="0"/>
            </a:p>
            <a:p>
              <a:pPr algn="ctr" eaLnBrk="1" hangingPunct="1"/>
              <a:r>
                <a:rPr lang="fi-FI" sz="1000" dirty="0"/>
                <a:t> </a:t>
              </a:r>
            </a:p>
          </p:txBody>
        </p:sp>
        <p:sp>
          <p:nvSpPr>
            <p:cNvPr id="14" name="Text Box 16"/>
            <p:cNvSpPr txBox="1">
              <a:spLocks noChangeArrowheads="1"/>
            </p:cNvSpPr>
            <p:nvPr/>
          </p:nvSpPr>
          <p:spPr bwMode="auto">
            <a:xfrm>
              <a:off x="1503" y="1827"/>
              <a:ext cx="1247" cy="1087"/>
            </a:xfrm>
            <a:prstGeom prst="rect">
              <a:avLst/>
            </a:prstGeom>
            <a:ln>
              <a:headEnd/>
              <a:tailEnd/>
            </a:ln>
            <a:extLst/>
          </p:spPr>
          <p:style>
            <a:lnRef idx="2">
              <a:schemeClr val="accent5"/>
            </a:lnRef>
            <a:fillRef idx="1">
              <a:schemeClr val="lt1"/>
            </a:fillRef>
            <a:effectRef idx="0">
              <a:schemeClr val="accent5"/>
            </a:effectRef>
            <a:fontRef idx="minor">
              <a:schemeClr val="dk1"/>
            </a:fontRef>
          </p:style>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50000"/>
                </a:spcBef>
                <a:spcAft>
                  <a:spcPct val="0"/>
                </a:spcAft>
                <a:defRPr>
                  <a:solidFill>
                    <a:schemeClr val="tx1"/>
                  </a:solidFill>
                  <a:latin typeface="Arial" charset="0"/>
                </a:defRPr>
              </a:lvl6pPr>
              <a:lvl7pPr marL="2971800" indent="-228600" algn="ctr" eaLnBrk="0" fontAlgn="base" hangingPunct="0">
                <a:spcBef>
                  <a:spcPct val="50000"/>
                </a:spcBef>
                <a:spcAft>
                  <a:spcPct val="0"/>
                </a:spcAft>
                <a:defRPr>
                  <a:solidFill>
                    <a:schemeClr val="tx1"/>
                  </a:solidFill>
                  <a:latin typeface="Arial" charset="0"/>
                </a:defRPr>
              </a:lvl7pPr>
              <a:lvl8pPr marL="3429000" indent="-228600" algn="ctr" eaLnBrk="0" fontAlgn="base" hangingPunct="0">
                <a:spcBef>
                  <a:spcPct val="50000"/>
                </a:spcBef>
                <a:spcAft>
                  <a:spcPct val="0"/>
                </a:spcAft>
                <a:defRPr>
                  <a:solidFill>
                    <a:schemeClr val="tx1"/>
                  </a:solidFill>
                  <a:latin typeface="Arial" charset="0"/>
                </a:defRPr>
              </a:lvl8pPr>
              <a:lvl9pPr marL="3886200" indent="-228600" algn="ctr" eaLnBrk="0" fontAlgn="base" hangingPunct="0">
                <a:spcBef>
                  <a:spcPct val="50000"/>
                </a:spcBef>
                <a:spcAft>
                  <a:spcPct val="0"/>
                </a:spcAft>
                <a:defRPr>
                  <a:solidFill>
                    <a:schemeClr val="tx1"/>
                  </a:solidFill>
                  <a:latin typeface="Arial" charset="0"/>
                </a:defRPr>
              </a:lvl9pPr>
            </a:lstStyle>
            <a:p>
              <a:pPr eaLnBrk="1" hangingPunct="1">
                <a:buSzPct val="100000"/>
              </a:pPr>
              <a:r>
                <a:rPr lang="fi-FI" sz="1000" b="1" dirty="0" err="1"/>
                <a:t>Ansvarsområdet</a:t>
              </a:r>
              <a:r>
                <a:rPr lang="fi-FI" sz="1000" b="1" dirty="0"/>
                <a:t> för </a:t>
              </a:r>
              <a:r>
                <a:rPr lang="fi-FI" sz="1000" b="1" dirty="0" err="1" smtClean="0"/>
                <a:t>beståndshantering</a:t>
              </a:r>
              <a:r>
                <a:rPr lang="fi-FI" sz="1000" b="1" dirty="0" smtClean="0"/>
                <a:t> (</a:t>
              </a:r>
              <a:r>
                <a:rPr lang="fi-FI" sz="1000" b="1" dirty="0" err="1" smtClean="0"/>
                <a:t>collection</a:t>
              </a:r>
              <a:r>
                <a:rPr lang="fi-FI" sz="1000" b="1" dirty="0" smtClean="0"/>
                <a:t> management)</a:t>
              </a:r>
              <a:endParaRPr lang="fi-FI" sz="1000" b="1" dirty="0">
                <a:solidFill>
                  <a:srgbClr val="000000"/>
                </a:solidFill>
                <a:sym typeface="Arial" charset="0"/>
              </a:endParaRPr>
            </a:p>
            <a:p>
              <a:pPr eaLnBrk="1" hangingPunct="1">
                <a:buSzPct val="100000"/>
              </a:pPr>
              <a:r>
                <a:rPr lang="fi-FI" sz="1000" dirty="0" err="1" smtClean="0">
                  <a:solidFill>
                    <a:srgbClr val="000000"/>
                  </a:solidFill>
                  <a:sym typeface="Arial" charset="0"/>
                </a:rPr>
                <a:t>Leverans</a:t>
              </a:r>
              <a:r>
                <a:rPr lang="fi-FI" sz="1000" dirty="0" smtClean="0">
                  <a:solidFill>
                    <a:srgbClr val="000000"/>
                  </a:solidFill>
                  <a:sym typeface="Arial" charset="0"/>
                </a:rPr>
                <a:t> av </a:t>
              </a:r>
              <a:r>
                <a:rPr lang="fi-FI" sz="1000" dirty="0" err="1" smtClean="0">
                  <a:solidFill>
                    <a:srgbClr val="000000"/>
                  </a:solidFill>
                  <a:sym typeface="Arial" charset="0"/>
                </a:rPr>
                <a:t>myndighetsarkivalier</a:t>
              </a:r>
              <a:r>
                <a:rPr lang="fi-FI" sz="1000" dirty="0" smtClean="0">
                  <a:solidFill>
                    <a:srgbClr val="000000"/>
                  </a:solidFill>
                  <a:sym typeface="Arial" charset="0"/>
                </a:rPr>
                <a:t> </a:t>
              </a:r>
              <a:r>
                <a:rPr lang="fi-FI" sz="1000" dirty="0" err="1" smtClean="0">
                  <a:solidFill>
                    <a:srgbClr val="000000"/>
                  </a:solidFill>
                  <a:sym typeface="Arial" charset="0"/>
                </a:rPr>
                <a:t>samt</a:t>
              </a:r>
              <a:r>
                <a:rPr lang="fi-FI" sz="1000" dirty="0" smtClean="0">
                  <a:solidFill>
                    <a:srgbClr val="000000"/>
                  </a:solidFill>
                  <a:sym typeface="Arial" charset="0"/>
                </a:rPr>
                <a:t> </a:t>
              </a:r>
              <a:r>
                <a:rPr lang="fi-FI" sz="1000" dirty="0" err="1" smtClean="0">
                  <a:solidFill>
                    <a:srgbClr val="000000"/>
                  </a:solidFill>
                  <a:sym typeface="Arial" charset="0"/>
                </a:rPr>
                <a:t>placering</a:t>
              </a:r>
              <a:r>
                <a:rPr lang="fi-FI" sz="1000" dirty="0" smtClean="0">
                  <a:solidFill>
                    <a:srgbClr val="000000"/>
                  </a:solidFill>
                  <a:sym typeface="Arial" charset="0"/>
                </a:rPr>
                <a:t> av </a:t>
              </a:r>
              <a:r>
                <a:rPr lang="fi-FI" sz="1000" dirty="0" err="1" smtClean="0">
                  <a:solidFill>
                    <a:srgbClr val="000000"/>
                  </a:solidFill>
                  <a:sym typeface="Arial" charset="0"/>
                </a:rPr>
                <a:t>handlingar</a:t>
              </a:r>
              <a:endParaRPr lang="fi-FI" sz="1000" dirty="0" smtClean="0">
                <a:solidFill>
                  <a:srgbClr val="000000"/>
                </a:solidFill>
                <a:sym typeface="Arial" charset="0"/>
              </a:endParaRPr>
            </a:p>
            <a:p>
              <a:pPr eaLnBrk="1" hangingPunct="1">
                <a:buSzPct val="100000"/>
              </a:pPr>
              <a:r>
                <a:rPr lang="fi-FI" sz="1000" dirty="0" err="1" smtClean="0">
                  <a:solidFill>
                    <a:srgbClr val="000000"/>
                  </a:solidFill>
                  <a:sym typeface="Arial" charset="0"/>
                </a:rPr>
                <a:t>Digitalisering</a:t>
              </a:r>
              <a:r>
                <a:rPr lang="fi-FI" sz="1000" dirty="0" smtClean="0">
                  <a:solidFill>
                    <a:srgbClr val="000000"/>
                  </a:solidFill>
                  <a:sym typeface="Arial" charset="0"/>
                </a:rPr>
                <a:t>, </a:t>
              </a:r>
              <a:r>
                <a:rPr lang="fi-FI" sz="1000" dirty="0" err="1" smtClean="0">
                  <a:solidFill>
                    <a:srgbClr val="000000"/>
                  </a:solidFill>
                  <a:sym typeface="Arial" charset="0"/>
                </a:rPr>
                <a:t>konservering</a:t>
              </a:r>
              <a:r>
                <a:rPr lang="fi-FI" sz="1000" dirty="0" smtClean="0">
                  <a:solidFill>
                    <a:srgbClr val="000000"/>
                  </a:solidFill>
                  <a:sym typeface="Arial" charset="0"/>
                </a:rPr>
                <a:t> </a:t>
              </a:r>
              <a:r>
                <a:rPr lang="fi-FI" sz="1000" dirty="0" err="1" smtClean="0">
                  <a:solidFill>
                    <a:srgbClr val="000000"/>
                  </a:solidFill>
                  <a:sym typeface="Arial" charset="0"/>
                </a:rPr>
                <a:t>och</a:t>
              </a:r>
              <a:r>
                <a:rPr lang="fi-FI" sz="1000" dirty="0" smtClean="0">
                  <a:solidFill>
                    <a:srgbClr val="000000"/>
                  </a:solidFill>
                  <a:sym typeface="Arial" charset="0"/>
                </a:rPr>
                <a:t> </a:t>
              </a:r>
              <a:r>
                <a:rPr lang="fi-FI" sz="1000" dirty="0" err="1" smtClean="0">
                  <a:solidFill>
                    <a:srgbClr val="000000"/>
                  </a:solidFill>
                  <a:sym typeface="Arial" charset="0"/>
                </a:rPr>
                <a:t>förvaring</a:t>
              </a:r>
              <a:r>
                <a:rPr lang="fi-FI" sz="1000" dirty="0" smtClean="0">
                  <a:solidFill>
                    <a:srgbClr val="000000"/>
                  </a:solidFill>
                  <a:sym typeface="Arial" charset="0"/>
                </a:rPr>
                <a:t> </a:t>
              </a:r>
              <a:r>
                <a:rPr lang="fi-FI" sz="1000" dirty="0" err="1" smtClean="0">
                  <a:solidFill>
                    <a:srgbClr val="000000"/>
                  </a:solidFill>
                  <a:sym typeface="Arial" charset="0"/>
                </a:rPr>
                <a:t>samt</a:t>
              </a:r>
              <a:r>
                <a:rPr lang="fi-FI" sz="1000" dirty="0" smtClean="0">
                  <a:solidFill>
                    <a:srgbClr val="000000"/>
                  </a:solidFill>
                  <a:sym typeface="Arial" charset="0"/>
                </a:rPr>
                <a:t> </a:t>
              </a:r>
              <a:r>
                <a:rPr lang="fi-FI" sz="1000" dirty="0" err="1" smtClean="0">
                  <a:solidFill>
                    <a:srgbClr val="000000"/>
                  </a:solidFill>
                  <a:sym typeface="Arial" charset="0"/>
                </a:rPr>
                <a:t>externa</a:t>
              </a:r>
              <a:r>
                <a:rPr lang="fi-FI" sz="1000" dirty="0" smtClean="0">
                  <a:solidFill>
                    <a:srgbClr val="000000"/>
                  </a:solidFill>
                  <a:sym typeface="Arial" charset="0"/>
                </a:rPr>
                <a:t> </a:t>
              </a:r>
              <a:r>
                <a:rPr lang="fi-FI" sz="1000" dirty="0" err="1" smtClean="0">
                  <a:solidFill>
                    <a:srgbClr val="000000"/>
                  </a:solidFill>
                  <a:sym typeface="Arial" charset="0"/>
                </a:rPr>
                <a:t>projekter</a:t>
              </a:r>
              <a:endParaRPr lang="fi-FI" sz="1000" dirty="0" smtClean="0">
                <a:solidFill>
                  <a:srgbClr val="000000"/>
                </a:solidFill>
                <a:sym typeface="Arial" charset="0"/>
              </a:endParaRPr>
            </a:p>
            <a:p>
              <a:pPr eaLnBrk="1" hangingPunct="1">
                <a:buSzPct val="100000"/>
              </a:pPr>
              <a:r>
                <a:rPr lang="fi-FI" sz="1000" dirty="0" err="1" smtClean="0">
                  <a:solidFill>
                    <a:srgbClr val="000000"/>
                  </a:solidFill>
                  <a:sym typeface="Arial" charset="0"/>
                </a:rPr>
                <a:t>Mottagning</a:t>
              </a:r>
              <a:r>
                <a:rPr lang="fi-FI" sz="1000" dirty="0" smtClean="0">
                  <a:solidFill>
                    <a:srgbClr val="000000"/>
                  </a:solidFill>
                  <a:sym typeface="Arial" charset="0"/>
                </a:rPr>
                <a:t> av </a:t>
              </a:r>
              <a:r>
                <a:rPr lang="fi-FI" sz="1000" dirty="0" err="1" smtClean="0">
                  <a:solidFill>
                    <a:srgbClr val="000000"/>
                  </a:solidFill>
                  <a:sym typeface="Arial" charset="0"/>
                </a:rPr>
                <a:t>privata</a:t>
              </a:r>
              <a:r>
                <a:rPr lang="fi-FI" sz="1000" dirty="0" smtClean="0">
                  <a:solidFill>
                    <a:srgbClr val="000000"/>
                  </a:solidFill>
                  <a:sym typeface="Arial" charset="0"/>
                </a:rPr>
                <a:t> </a:t>
              </a:r>
              <a:r>
                <a:rPr lang="fi-FI" sz="1000" dirty="0" err="1" smtClean="0">
                  <a:solidFill>
                    <a:srgbClr val="000000"/>
                  </a:solidFill>
                  <a:sym typeface="Arial" charset="0"/>
                </a:rPr>
                <a:t>arkiv</a:t>
              </a:r>
              <a:r>
                <a:rPr lang="fi-FI" sz="1000" dirty="0" smtClean="0">
                  <a:solidFill>
                    <a:srgbClr val="000000"/>
                  </a:solidFill>
                  <a:sym typeface="Arial" charset="0"/>
                </a:rPr>
                <a:t> </a:t>
              </a:r>
              <a:r>
                <a:rPr lang="fi-FI" sz="1000" dirty="0" err="1" smtClean="0">
                  <a:solidFill>
                    <a:srgbClr val="000000"/>
                  </a:solidFill>
                  <a:sym typeface="Arial" charset="0"/>
                </a:rPr>
                <a:t>samt</a:t>
              </a:r>
              <a:r>
                <a:rPr lang="fi-FI" sz="1000" dirty="0" smtClean="0">
                  <a:solidFill>
                    <a:srgbClr val="000000"/>
                  </a:solidFill>
                  <a:sym typeface="Arial" charset="0"/>
                </a:rPr>
                <a:t> </a:t>
              </a:r>
              <a:r>
                <a:rPr lang="fi-FI" sz="1000" dirty="0" err="1" smtClean="0">
                  <a:solidFill>
                    <a:srgbClr val="000000"/>
                  </a:solidFill>
                  <a:sym typeface="Arial" charset="0"/>
                </a:rPr>
                <a:t>metadata-arbete</a:t>
              </a:r>
              <a:endParaRPr lang="fi-FI" sz="1000" dirty="0">
                <a:solidFill>
                  <a:srgbClr val="000000"/>
                </a:solidFill>
                <a:sym typeface="Arial" charset="0"/>
              </a:endParaRPr>
            </a:p>
          </p:txBody>
        </p:sp>
        <p:sp>
          <p:nvSpPr>
            <p:cNvPr id="15" name="Text Box 18"/>
            <p:cNvSpPr txBox="1">
              <a:spLocks noChangeArrowheads="1"/>
            </p:cNvSpPr>
            <p:nvPr/>
          </p:nvSpPr>
          <p:spPr bwMode="auto">
            <a:xfrm>
              <a:off x="2789" y="1827"/>
              <a:ext cx="1247" cy="392"/>
            </a:xfrm>
            <a:prstGeom prst="rect">
              <a:avLst/>
            </a:prstGeom>
            <a:ln>
              <a:headEnd/>
              <a:tailEnd/>
            </a:ln>
            <a:extLst/>
          </p:spPr>
          <p:style>
            <a:lnRef idx="2">
              <a:schemeClr val="accent5"/>
            </a:lnRef>
            <a:fillRef idx="1">
              <a:schemeClr val="lt1"/>
            </a:fillRef>
            <a:effectRef idx="0">
              <a:schemeClr val="accent5"/>
            </a:effectRef>
            <a:fontRef idx="minor">
              <a:schemeClr val="dk1"/>
            </a:fontRef>
          </p:style>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50000"/>
                </a:spcBef>
                <a:spcAft>
                  <a:spcPct val="0"/>
                </a:spcAft>
                <a:defRPr>
                  <a:solidFill>
                    <a:schemeClr val="tx1"/>
                  </a:solidFill>
                  <a:latin typeface="Arial" charset="0"/>
                </a:defRPr>
              </a:lvl6pPr>
              <a:lvl7pPr marL="2971800" indent="-228600" algn="ctr" eaLnBrk="0" fontAlgn="base" hangingPunct="0">
                <a:spcBef>
                  <a:spcPct val="50000"/>
                </a:spcBef>
                <a:spcAft>
                  <a:spcPct val="0"/>
                </a:spcAft>
                <a:defRPr>
                  <a:solidFill>
                    <a:schemeClr val="tx1"/>
                  </a:solidFill>
                  <a:latin typeface="Arial" charset="0"/>
                </a:defRPr>
              </a:lvl7pPr>
              <a:lvl8pPr marL="3429000" indent="-228600" algn="ctr" eaLnBrk="0" fontAlgn="base" hangingPunct="0">
                <a:spcBef>
                  <a:spcPct val="50000"/>
                </a:spcBef>
                <a:spcAft>
                  <a:spcPct val="0"/>
                </a:spcAft>
                <a:defRPr>
                  <a:solidFill>
                    <a:schemeClr val="tx1"/>
                  </a:solidFill>
                  <a:latin typeface="Arial" charset="0"/>
                </a:defRPr>
              </a:lvl8pPr>
              <a:lvl9pPr marL="3886200" indent="-228600" algn="ctr" eaLnBrk="0" fontAlgn="base" hangingPunct="0">
                <a:spcBef>
                  <a:spcPct val="50000"/>
                </a:spcBef>
                <a:spcAft>
                  <a:spcPct val="0"/>
                </a:spcAft>
                <a:defRPr>
                  <a:solidFill>
                    <a:schemeClr val="tx1"/>
                  </a:solidFill>
                  <a:latin typeface="Arial" charset="0"/>
                </a:defRPr>
              </a:lvl9pPr>
            </a:lstStyle>
            <a:p>
              <a:pPr eaLnBrk="1" hangingPunct="1">
                <a:buSzPct val="100000"/>
              </a:pPr>
              <a:r>
                <a:rPr lang="fi-FI" sz="1000" b="1" dirty="0" err="1">
                  <a:solidFill>
                    <a:srgbClr val="000000"/>
                  </a:solidFill>
                  <a:sym typeface="Arial" charset="0"/>
                </a:rPr>
                <a:t>Ansvarsområdet</a:t>
              </a:r>
              <a:r>
                <a:rPr lang="fi-FI" sz="1000" b="1" dirty="0">
                  <a:solidFill>
                    <a:srgbClr val="000000"/>
                  </a:solidFill>
                  <a:sym typeface="Arial" charset="0"/>
                </a:rPr>
                <a:t> för </a:t>
              </a:r>
              <a:r>
                <a:rPr lang="fi-FI" sz="1000" b="1" dirty="0" err="1" smtClean="0">
                  <a:solidFill>
                    <a:srgbClr val="000000"/>
                  </a:solidFill>
                  <a:sym typeface="Arial" charset="0"/>
                </a:rPr>
                <a:t>informationsservice</a:t>
              </a:r>
              <a:endParaRPr lang="fi-FI" sz="1000" b="1" dirty="0" smtClean="0">
                <a:solidFill>
                  <a:srgbClr val="000000"/>
                </a:solidFill>
                <a:sym typeface="Arial" charset="0"/>
              </a:endParaRPr>
            </a:p>
          </p:txBody>
        </p:sp>
        <p:sp>
          <p:nvSpPr>
            <p:cNvPr id="16" name="Text Box 19"/>
            <p:cNvSpPr txBox="1">
              <a:spLocks noChangeArrowheads="1"/>
            </p:cNvSpPr>
            <p:nvPr/>
          </p:nvSpPr>
          <p:spPr bwMode="auto">
            <a:xfrm>
              <a:off x="4082" y="1842"/>
              <a:ext cx="1247" cy="377"/>
            </a:xfrm>
            <a:prstGeom prst="rect">
              <a:avLst/>
            </a:prstGeom>
            <a:ln>
              <a:headEnd/>
              <a:tailEnd/>
            </a:ln>
            <a:extLst/>
          </p:spPr>
          <p:style>
            <a:lnRef idx="2">
              <a:schemeClr val="accent5"/>
            </a:lnRef>
            <a:fillRef idx="1">
              <a:schemeClr val="lt1"/>
            </a:fillRef>
            <a:effectRef idx="0">
              <a:schemeClr val="accent5"/>
            </a:effectRef>
            <a:fontRef idx="minor">
              <a:schemeClr val="dk1"/>
            </a:fontRef>
          </p:style>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50000"/>
                </a:spcBef>
                <a:spcAft>
                  <a:spcPct val="0"/>
                </a:spcAft>
                <a:defRPr>
                  <a:solidFill>
                    <a:schemeClr val="tx1"/>
                  </a:solidFill>
                  <a:latin typeface="Arial" charset="0"/>
                </a:defRPr>
              </a:lvl6pPr>
              <a:lvl7pPr marL="2971800" indent="-228600" algn="ctr" eaLnBrk="0" fontAlgn="base" hangingPunct="0">
                <a:spcBef>
                  <a:spcPct val="50000"/>
                </a:spcBef>
                <a:spcAft>
                  <a:spcPct val="0"/>
                </a:spcAft>
                <a:defRPr>
                  <a:solidFill>
                    <a:schemeClr val="tx1"/>
                  </a:solidFill>
                  <a:latin typeface="Arial" charset="0"/>
                </a:defRPr>
              </a:lvl7pPr>
              <a:lvl8pPr marL="3429000" indent="-228600" algn="ctr" eaLnBrk="0" fontAlgn="base" hangingPunct="0">
                <a:spcBef>
                  <a:spcPct val="50000"/>
                </a:spcBef>
                <a:spcAft>
                  <a:spcPct val="0"/>
                </a:spcAft>
                <a:defRPr>
                  <a:solidFill>
                    <a:schemeClr val="tx1"/>
                  </a:solidFill>
                  <a:latin typeface="Arial" charset="0"/>
                </a:defRPr>
              </a:lvl8pPr>
              <a:lvl9pPr marL="3886200" indent="-228600" algn="ctr" eaLnBrk="0" fontAlgn="base" hangingPunct="0">
                <a:spcBef>
                  <a:spcPct val="50000"/>
                </a:spcBef>
                <a:spcAft>
                  <a:spcPct val="0"/>
                </a:spcAft>
                <a:defRPr>
                  <a:solidFill>
                    <a:schemeClr val="tx1"/>
                  </a:solidFill>
                  <a:latin typeface="Arial" charset="0"/>
                </a:defRPr>
              </a:lvl9pPr>
            </a:lstStyle>
            <a:p>
              <a:pPr eaLnBrk="1" hangingPunct="1">
                <a:buSzPct val="100000"/>
              </a:pPr>
              <a:r>
                <a:rPr lang="fi-FI" sz="1000" b="1" dirty="0" err="1">
                  <a:solidFill>
                    <a:srgbClr val="000000"/>
                  </a:solidFill>
                  <a:sym typeface="Arial" charset="0"/>
                </a:rPr>
                <a:t>Ansvarsområdet</a:t>
              </a:r>
              <a:r>
                <a:rPr lang="fi-FI" sz="1000" b="1" dirty="0">
                  <a:solidFill>
                    <a:srgbClr val="000000"/>
                  </a:solidFill>
                  <a:sym typeface="Arial" charset="0"/>
                </a:rPr>
                <a:t> för </a:t>
              </a:r>
              <a:r>
                <a:rPr lang="fi-FI" sz="1000" b="1" dirty="0" err="1" smtClean="0">
                  <a:solidFill>
                    <a:srgbClr val="000000"/>
                  </a:solidFill>
                  <a:sym typeface="Arial" charset="0"/>
                </a:rPr>
                <a:t>administration</a:t>
              </a:r>
              <a:endParaRPr lang="fi-FI" sz="1000" b="1" dirty="0" smtClean="0">
                <a:solidFill>
                  <a:srgbClr val="000000"/>
                </a:solidFill>
                <a:sym typeface="Arial" charset="0"/>
              </a:endParaRPr>
            </a:p>
            <a:p>
              <a:pPr marL="171450" indent="-171450" eaLnBrk="1" hangingPunct="1">
                <a:lnSpc>
                  <a:spcPct val="85000"/>
                </a:lnSpc>
                <a:buFont typeface="Arial" pitchFamily="34" charset="0"/>
                <a:buChar char="•"/>
              </a:pPr>
              <a:endParaRPr lang="fi-FI" sz="1000" b="1" dirty="0"/>
            </a:p>
          </p:txBody>
        </p:sp>
      </p:grpSp>
      <p:sp>
        <p:nvSpPr>
          <p:cNvPr id="25" name="Line 30"/>
          <p:cNvSpPr>
            <a:spLocks noChangeShapeType="1"/>
          </p:cNvSpPr>
          <p:nvPr/>
        </p:nvSpPr>
        <p:spPr bwMode="auto">
          <a:xfrm>
            <a:off x="1552574" y="2771776"/>
            <a:ext cx="0" cy="142875"/>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endParaRPr lang="fi-FI"/>
          </a:p>
        </p:txBody>
      </p:sp>
      <p:sp>
        <p:nvSpPr>
          <p:cNvPr id="26" name="Line 31"/>
          <p:cNvSpPr>
            <a:spLocks noChangeShapeType="1"/>
          </p:cNvSpPr>
          <p:nvPr/>
        </p:nvSpPr>
        <p:spPr bwMode="auto">
          <a:xfrm>
            <a:off x="3514725" y="2784476"/>
            <a:ext cx="0" cy="142875"/>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endParaRPr lang="fi-FI"/>
          </a:p>
        </p:txBody>
      </p:sp>
      <p:sp>
        <p:nvSpPr>
          <p:cNvPr id="27" name="Line 32"/>
          <p:cNvSpPr>
            <a:spLocks noChangeShapeType="1"/>
          </p:cNvSpPr>
          <p:nvPr/>
        </p:nvSpPr>
        <p:spPr bwMode="auto">
          <a:xfrm>
            <a:off x="5584031" y="2784475"/>
            <a:ext cx="0" cy="142875"/>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endParaRPr lang="fi-FI"/>
          </a:p>
        </p:txBody>
      </p:sp>
      <p:sp>
        <p:nvSpPr>
          <p:cNvPr id="28" name="Line 33"/>
          <p:cNvSpPr>
            <a:spLocks noChangeShapeType="1"/>
          </p:cNvSpPr>
          <p:nvPr/>
        </p:nvSpPr>
        <p:spPr bwMode="auto">
          <a:xfrm flipV="1">
            <a:off x="7636669" y="2732886"/>
            <a:ext cx="8730" cy="27027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endParaRPr lang="fi-FI"/>
          </a:p>
        </p:txBody>
      </p:sp>
      <p:sp>
        <p:nvSpPr>
          <p:cNvPr id="29" name="Line 34"/>
          <p:cNvSpPr>
            <a:spLocks noChangeShapeType="1"/>
          </p:cNvSpPr>
          <p:nvPr/>
        </p:nvSpPr>
        <p:spPr bwMode="auto">
          <a:xfrm>
            <a:off x="4521993" y="2354262"/>
            <a:ext cx="0" cy="412749"/>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endParaRPr lang="fi-FI"/>
          </a:p>
        </p:txBody>
      </p:sp>
      <p:sp>
        <p:nvSpPr>
          <p:cNvPr id="30" name="Line 35"/>
          <p:cNvSpPr>
            <a:spLocks noChangeShapeType="1"/>
          </p:cNvSpPr>
          <p:nvPr/>
        </p:nvSpPr>
        <p:spPr bwMode="auto">
          <a:xfrm flipH="1">
            <a:off x="4522788" y="1028700"/>
            <a:ext cx="3175" cy="989013"/>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endParaRPr lang="fi-FI"/>
          </a:p>
        </p:txBody>
      </p:sp>
      <p:sp>
        <p:nvSpPr>
          <p:cNvPr id="31" name="Line 36"/>
          <p:cNvSpPr>
            <a:spLocks noChangeShapeType="1"/>
          </p:cNvSpPr>
          <p:nvPr/>
        </p:nvSpPr>
        <p:spPr bwMode="auto">
          <a:xfrm>
            <a:off x="3900010" y="1677988"/>
            <a:ext cx="71247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endParaRPr lang="fi-FI"/>
          </a:p>
        </p:txBody>
      </p:sp>
      <p:sp>
        <p:nvSpPr>
          <p:cNvPr id="32" name="Line 37"/>
          <p:cNvSpPr>
            <a:spLocks noChangeShapeType="1"/>
          </p:cNvSpPr>
          <p:nvPr/>
        </p:nvSpPr>
        <p:spPr bwMode="auto">
          <a:xfrm>
            <a:off x="4521993" y="1676400"/>
            <a:ext cx="6477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endParaRPr lang="fi-FI"/>
          </a:p>
        </p:txBody>
      </p:sp>
      <p:sp>
        <p:nvSpPr>
          <p:cNvPr id="33" name="Line 38"/>
          <p:cNvSpPr>
            <a:spLocks noChangeShapeType="1"/>
          </p:cNvSpPr>
          <p:nvPr/>
        </p:nvSpPr>
        <p:spPr bwMode="auto">
          <a:xfrm>
            <a:off x="4522788" y="1317625"/>
            <a:ext cx="6477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endParaRPr lang="fi-FI"/>
          </a:p>
        </p:txBody>
      </p:sp>
      <p:sp>
        <p:nvSpPr>
          <p:cNvPr id="34" name="Line 39"/>
          <p:cNvSpPr>
            <a:spLocks noChangeShapeType="1"/>
          </p:cNvSpPr>
          <p:nvPr/>
        </p:nvSpPr>
        <p:spPr bwMode="auto">
          <a:xfrm>
            <a:off x="4265612" y="2587622"/>
            <a:ext cx="287338"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endParaRPr lang="fi-FI"/>
          </a:p>
        </p:txBody>
      </p:sp>
      <p:sp>
        <p:nvSpPr>
          <p:cNvPr id="35" name="Text Box 13"/>
          <p:cNvSpPr txBox="1">
            <a:spLocks noChangeArrowheads="1"/>
          </p:cNvSpPr>
          <p:nvPr/>
        </p:nvSpPr>
        <p:spPr bwMode="auto">
          <a:xfrm>
            <a:off x="3352799" y="2017713"/>
            <a:ext cx="2519363" cy="311150"/>
          </a:xfrm>
          <a:prstGeom prst="rect">
            <a:avLst/>
          </a:prstGeom>
          <a:solidFill>
            <a:srgbClr val="92D050"/>
          </a:solidFill>
          <a:ln>
            <a:headEnd/>
            <a:tailEnd/>
          </a:ln>
          <a:extLst/>
        </p:spPr>
        <p:style>
          <a:lnRef idx="2">
            <a:schemeClr val="accent5"/>
          </a:lnRef>
          <a:fillRef idx="1">
            <a:schemeClr val="lt1"/>
          </a:fillRef>
          <a:effectRef idx="0">
            <a:schemeClr val="accent5"/>
          </a:effectRef>
          <a:fontRef idx="minor">
            <a:schemeClr val="dk1"/>
          </a:fontRef>
        </p:style>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50000"/>
              </a:spcBef>
              <a:spcAft>
                <a:spcPct val="0"/>
              </a:spcAft>
              <a:defRPr>
                <a:solidFill>
                  <a:schemeClr val="tx1"/>
                </a:solidFill>
                <a:latin typeface="Arial" charset="0"/>
              </a:defRPr>
            </a:lvl6pPr>
            <a:lvl7pPr marL="2971800" indent="-228600" algn="ctr" eaLnBrk="0" fontAlgn="base" hangingPunct="0">
              <a:spcBef>
                <a:spcPct val="50000"/>
              </a:spcBef>
              <a:spcAft>
                <a:spcPct val="0"/>
              </a:spcAft>
              <a:defRPr>
                <a:solidFill>
                  <a:schemeClr val="tx1"/>
                </a:solidFill>
                <a:latin typeface="Arial" charset="0"/>
              </a:defRPr>
            </a:lvl7pPr>
            <a:lvl8pPr marL="3429000" indent="-228600" algn="ctr" eaLnBrk="0" fontAlgn="base" hangingPunct="0">
              <a:spcBef>
                <a:spcPct val="50000"/>
              </a:spcBef>
              <a:spcAft>
                <a:spcPct val="0"/>
              </a:spcAft>
              <a:defRPr>
                <a:solidFill>
                  <a:schemeClr val="tx1"/>
                </a:solidFill>
                <a:latin typeface="Arial" charset="0"/>
              </a:defRPr>
            </a:lvl8pPr>
            <a:lvl9pPr marL="3886200" indent="-228600" algn="ctr" eaLnBrk="0" fontAlgn="base" hangingPunct="0">
              <a:spcBef>
                <a:spcPct val="50000"/>
              </a:spcBef>
              <a:spcAft>
                <a:spcPct val="0"/>
              </a:spcAft>
              <a:defRPr>
                <a:solidFill>
                  <a:schemeClr val="tx1"/>
                </a:solidFill>
                <a:latin typeface="Arial" charset="0"/>
              </a:defRPr>
            </a:lvl9pPr>
          </a:lstStyle>
          <a:p>
            <a:pPr algn="ctr" eaLnBrk="1" hangingPunct="1"/>
            <a:r>
              <a:rPr lang="fi-FI" sz="1400" b="1" dirty="0">
                <a:solidFill>
                  <a:srgbClr val="000000"/>
                </a:solidFill>
                <a:sym typeface="Arial" charset="0"/>
              </a:rPr>
              <a:t>RIKSARKIVET</a:t>
            </a:r>
            <a:endParaRPr lang="fi-FI" sz="1400" b="1" dirty="0"/>
          </a:p>
        </p:txBody>
      </p:sp>
      <p:grpSp>
        <p:nvGrpSpPr>
          <p:cNvPr id="36" name="Group 57"/>
          <p:cNvGrpSpPr>
            <a:grpSpLocks/>
          </p:cNvGrpSpPr>
          <p:nvPr/>
        </p:nvGrpSpPr>
        <p:grpSpPr bwMode="auto">
          <a:xfrm>
            <a:off x="385763" y="3835400"/>
            <a:ext cx="8348662" cy="815975"/>
            <a:chOff x="240" y="2359"/>
            <a:chExt cx="5259" cy="514"/>
          </a:xfrm>
        </p:grpSpPr>
        <p:sp>
          <p:nvSpPr>
            <p:cNvPr id="37" name="Line 52"/>
            <p:cNvSpPr>
              <a:spLocks noChangeShapeType="1"/>
            </p:cNvSpPr>
            <p:nvPr/>
          </p:nvSpPr>
          <p:spPr bwMode="auto">
            <a:xfrm>
              <a:off x="247" y="2359"/>
              <a:ext cx="0" cy="514"/>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endParaRPr lang="fi-FI"/>
            </a:p>
          </p:txBody>
        </p:sp>
        <p:sp>
          <p:nvSpPr>
            <p:cNvPr id="38" name="Line 54"/>
            <p:cNvSpPr>
              <a:spLocks noChangeShapeType="1"/>
            </p:cNvSpPr>
            <p:nvPr/>
          </p:nvSpPr>
          <p:spPr bwMode="auto">
            <a:xfrm>
              <a:off x="5494" y="2359"/>
              <a:ext cx="0" cy="514"/>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endParaRPr lang="fi-FI"/>
            </a:p>
          </p:txBody>
        </p:sp>
        <p:sp>
          <p:nvSpPr>
            <p:cNvPr id="39" name="Line 56"/>
            <p:cNvSpPr>
              <a:spLocks noChangeShapeType="1"/>
            </p:cNvSpPr>
            <p:nvPr/>
          </p:nvSpPr>
          <p:spPr bwMode="auto">
            <a:xfrm>
              <a:off x="240" y="2866"/>
              <a:ext cx="5259"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endParaRPr lang="fi-FI"/>
            </a:p>
          </p:txBody>
        </p:sp>
      </p:grpSp>
      <p:sp>
        <p:nvSpPr>
          <p:cNvPr id="40" name="Line 58"/>
          <p:cNvSpPr>
            <a:spLocks noChangeShapeType="1"/>
          </p:cNvSpPr>
          <p:nvPr/>
        </p:nvSpPr>
        <p:spPr bwMode="auto">
          <a:xfrm>
            <a:off x="1093788" y="4649788"/>
            <a:ext cx="0" cy="15875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endParaRPr lang="fi-FI"/>
          </a:p>
        </p:txBody>
      </p:sp>
      <p:sp>
        <p:nvSpPr>
          <p:cNvPr id="41" name="Line 59"/>
          <p:cNvSpPr>
            <a:spLocks noChangeShapeType="1"/>
          </p:cNvSpPr>
          <p:nvPr/>
        </p:nvSpPr>
        <p:spPr bwMode="auto">
          <a:xfrm>
            <a:off x="2270125" y="4651375"/>
            <a:ext cx="0" cy="15875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endParaRPr lang="fi-FI"/>
          </a:p>
        </p:txBody>
      </p:sp>
      <p:sp>
        <p:nvSpPr>
          <p:cNvPr id="42" name="Line 60"/>
          <p:cNvSpPr>
            <a:spLocks noChangeShapeType="1"/>
          </p:cNvSpPr>
          <p:nvPr/>
        </p:nvSpPr>
        <p:spPr bwMode="auto">
          <a:xfrm>
            <a:off x="3417888" y="4668838"/>
            <a:ext cx="0" cy="15875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endParaRPr lang="fi-FI"/>
          </a:p>
        </p:txBody>
      </p:sp>
      <p:sp>
        <p:nvSpPr>
          <p:cNvPr id="43" name="Line 61"/>
          <p:cNvSpPr>
            <a:spLocks noChangeShapeType="1"/>
          </p:cNvSpPr>
          <p:nvPr/>
        </p:nvSpPr>
        <p:spPr bwMode="auto">
          <a:xfrm>
            <a:off x="4552950" y="4670425"/>
            <a:ext cx="0" cy="15875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endParaRPr lang="fi-FI"/>
          </a:p>
        </p:txBody>
      </p:sp>
      <p:sp>
        <p:nvSpPr>
          <p:cNvPr id="44" name="Line 62"/>
          <p:cNvSpPr>
            <a:spLocks noChangeShapeType="1"/>
          </p:cNvSpPr>
          <p:nvPr/>
        </p:nvSpPr>
        <p:spPr bwMode="auto">
          <a:xfrm>
            <a:off x="5729288" y="4668838"/>
            <a:ext cx="0" cy="15875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endParaRPr lang="fi-FI"/>
          </a:p>
        </p:txBody>
      </p:sp>
      <p:sp>
        <p:nvSpPr>
          <p:cNvPr id="45" name="Line 63"/>
          <p:cNvSpPr>
            <a:spLocks noChangeShapeType="1"/>
          </p:cNvSpPr>
          <p:nvPr/>
        </p:nvSpPr>
        <p:spPr bwMode="auto">
          <a:xfrm>
            <a:off x="6854825" y="4673600"/>
            <a:ext cx="0" cy="15875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endParaRPr lang="fi-FI"/>
          </a:p>
        </p:txBody>
      </p:sp>
      <p:sp>
        <p:nvSpPr>
          <p:cNvPr id="46" name="Line 64"/>
          <p:cNvSpPr>
            <a:spLocks noChangeShapeType="1"/>
          </p:cNvSpPr>
          <p:nvPr/>
        </p:nvSpPr>
        <p:spPr bwMode="auto">
          <a:xfrm>
            <a:off x="8004175" y="4664075"/>
            <a:ext cx="0" cy="15875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endParaRPr lang="fi-FI"/>
          </a:p>
        </p:txBody>
      </p:sp>
      <p:sp>
        <p:nvSpPr>
          <p:cNvPr id="47" name="Text Box 65"/>
          <p:cNvSpPr txBox="1">
            <a:spLocks noChangeArrowheads="1"/>
          </p:cNvSpPr>
          <p:nvPr/>
        </p:nvSpPr>
        <p:spPr bwMode="auto">
          <a:xfrm>
            <a:off x="447675" y="153988"/>
            <a:ext cx="832961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50000"/>
              </a:spcBef>
              <a:spcAft>
                <a:spcPct val="0"/>
              </a:spcAft>
              <a:defRPr>
                <a:solidFill>
                  <a:schemeClr val="tx1"/>
                </a:solidFill>
                <a:latin typeface="Arial" charset="0"/>
              </a:defRPr>
            </a:lvl6pPr>
            <a:lvl7pPr marL="2971800" indent="-228600" algn="ctr" eaLnBrk="0" fontAlgn="base" hangingPunct="0">
              <a:spcBef>
                <a:spcPct val="50000"/>
              </a:spcBef>
              <a:spcAft>
                <a:spcPct val="0"/>
              </a:spcAft>
              <a:defRPr>
                <a:solidFill>
                  <a:schemeClr val="tx1"/>
                </a:solidFill>
                <a:latin typeface="Arial" charset="0"/>
              </a:defRPr>
            </a:lvl7pPr>
            <a:lvl8pPr marL="3429000" indent="-228600" algn="ctr" eaLnBrk="0" fontAlgn="base" hangingPunct="0">
              <a:spcBef>
                <a:spcPct val="50000"/>
              </a:spcBef>
              <a:spcAft>
                <a:spcPct val="0"/>
              </a:spcAft>
              <a:defRPr>
                <a:solidFill>
                  <a:schemeClr val="tx1"/>
                </a:solidFill>
                <a:latin typeface="Arial" charset="0"/>
              </a:defRPr>
            </a:lvl8pPr>
            <a:lvl9pPr marL="3886200" indent="-228600" algn="ctr" eaLnBrk="0" fontAlgn="base" hangingPunct="0">
              <a:spcBef>
                <a:spcPct val="50000"/>
              </a:spcBef>
              <a:spcAft>
                <a:spcPct val="0"/>
              </a:spcAft>
              <a:defRPr>
                <a:solidFill>
                  <a:schemeClr val="tx1"/>
                </a:solidFill>
                <a:latin typeface="Arial" charset="0"/>
              </a:defRPr>
            </a:lvl9pPr>
          </a:lstStyle>
          <a:p>
            <a:pPr algn="ctr" eaLnBrk="1" hangingPunct="1">
              <a:buSzPct val="100000"/>
            </a:pPr>
            <a:r>
              <a:rPr lang="fi-FI" sz="2800" b="1" dirty="0" err="1">
                <a:solidFill>
                  <a:srgbClr val="000000"/>
                </a:solidFill>
                <a:sym typeface="Arial" charset="0"/>
              </a:rPr>
              <a:t>Arkivverkets</a:t>
            </a:r>
            <a:r>
              <a:rPr lang="fi-FI" sz="2800" b="1" dirty="0">
                <a:solidFill>
                  <a:srgbClr val="000000"/>
                </a:solidFill>
                <a:sym typeface="Arial" charset="0"/>
              </a:rPr>
              <a:t> </a:t>
            </a:r>
            <a:r>
              <a:rPr lang="fi-FI" sz="2800" b="1" dirty="0" err="1">
                <a:solidFill>
                  <a:srgbClr val="000000"/>
                </a:solidFill>
                <a:sym typeface="Arial" charset="0"/>
              </a:rPr>
              <a:t>organisation</a:t>
            </a:r>
            <a:endParaRPr lang="fi-FI" sz="2800" b="1" dirty="0">
              <a:solidFill>
                <a:srgbClr val="000000"/>
              </a:solidFill>
              <a:sym typeface="Arial" charset="0"/>
            </a:endParaRPr>
          </a:p>
        </p:txBody>
      </p:sp>
      <p:sp>
        <p:nvSpPr>
          <p:cNvPr id="48" name="Text Box 15"/>
          <p:cNvSpPr txBox="1">
            <a:spLocks noChangeArrowheads="1"/>
          </p:cNvSpPr>
          <p:nvPr/>
        </p:nvSpPr>
        <p:spPr bwMode="auto">
          <a:xfrm>
            <a:off x="675639" y="3678239"/>
            <a:ext cx="1290637" cy="304006"/>
          </a:xfrm>
          <a:prstGeom prst="rect">
            <a:avLst/>
          </a:prstGeom>
          <a:ln>
            <a:headEnd/>
            <a:tailEnd/>
          </a:ln>
          <a:extLst/>
        </p:spPr>
        <p:style>
          <a:lnRef idx="2">
            <a:schemeClr val="accent5"/>
          </a:lnRef>
          <a:fillRef idx="1">
            <a:schemeClr val="lt1"/>
          </a:fillRef>
          <a:effectRef idx="0">
            <a:schemeClr val="accent5"/>
          </a:effectRef>
          <a:fontRef idx="minor">
            <a:schemeClr val="dk1"/>
          </a:fontRef>
        </p:style>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50000"/>
              </a:spcBef>
              <a:spcAft>
                <a:spcPct val="0"/>
              </a:spcAft>
              <a:defRPr>
                <a:solidFill>
                  <a:schemeClr val="tx1"/>
                </a:solidFill>
                <a:latin typeface="Arial" charset="0"/>
              </a:defRPr>
            </a:lvl6pPr>
            <a:lvl7pPr marL="2971800" indent="-228600" algn="ctr" eaLnBrk="0" fontAlgn="base" hangingPunct="0">
              <a:spcBef>
                <a:spcPct val="50000"/>
              </a:spcBef>
              <a:spcAft>
                <a:spcPct val="0"/>
              </a:spcAft>
              <a:defRPr>
                <a:solidFill>
                  <a:schemeClr val="tx1"/>
                </a:solidFill>
                <a:latin typeface="Arial" charset="0"/>
              </a:defRPr>
            </a:lvl7pPr>
            <a:lvl8pPr marL="3429000" indent="-228600" algn="ctr" eaLnBrk="0" fontAlgn="base" hangingPunct="0">
              <a:spcBef>
                <a:spcPct val="50000"/>
              </a:spcBef>
              <a:spcAft>
                <a:spcPct val="0"/>
              </a:spcAft>
              <a:defRPr>
                <a:solidFill>
                  <a:schemeClr val="tx1"/>
                </a:solidFill>
                <a:latin typeface="Arial" charset="0"/>
              </a:defRPr>
            </a:lvl8pPr>
            <a:lvl9pPr marL="3886200" indent="-228600" algn="ctr" eaLnBrk="0" fontAlgn="base" hangingPunct="0">
              <a:spcBef>
                <a:spcPct val="50000"/>
              </a:spcBef>
              <a:spcAft>
                <a:spcPct val="0"/>
              </a:spcAft>
              <a:defRPr>
                <a:solidFill>
                  <a:schemeClr val="tx1"/>
                </a:solidFill>
                <a:latin typeface="Arial" charset="0"/>
              </a:defRPr>
            </a:lvl9pPr>
          </a:lstStyle>
          <a:p>
            <a:pPr eaLnBrk="1" hangingPunct="1">
              <a:buSzPct val="100000"/>
            </a:pPr>
            <a:r>
              <a:rPr lang="fi-FI" sz="1000" b="1" dirty="0" err="1" smtClean="0">
                <a:solidFill>
                  <a:srgbClr val="000000"/>
                </a:solidFill>
                <a:sym typeface="Arial" charset="0"/>
              </a:rPr>
              <a:t>Samearkivet</a:t>
            </a:r>
            <a:endParaRPr lang="fi-FI" sz="1000" dirty="0"/>
          </a:p>
          <a:p>
            <a:pPr algn="ctr" eaLnBrk="1" hangingPunct="1"/>
            <a:r>
              <a:rPr lang="fi-FI" sz="1000" dirty="0"/>
              <a:t> </a:t>
            </a:r>
          </a:p>
        </p:txBody>
      </p:sp>
      <p:sp>
        <p:nvSpPr>
          <p:cNvPr id="49" name="Line 30"/>
          <p:cNvSpPr>
            <a:spLocks noChangeShapeType="1"/>
          </p:cNvSpPr>
          <p:nvPr/>
        </p:nvSpPr>
        <p:spPr bwMode="auto">
          <a:xfrm>
            <a:off x="1552574" y="3535364"/>
            <a:ext cx="0" cy="142875"/>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endParaRPr lang="fi-FI"/>
          </a:p>
        </p:txBody>
      </p:sp>
      <p:grpSp>
        <p:nvGrpSpPr>
          <p:cNvPr id="50" name="Group 40"/>
          <p:cNvGrpSpPr>
            <a:grpSpLocks/>
          </p:cNvGrpSpPr>
          <p:nvPr/>
        </p:nvGrpSpPr>
        <p:grpSpPr bwMode="auto">
          <a:xfrm>
            <a:off x="574675" y="4826388"/>
            <a:ext cx="7993062" cy="656839"/>
            <a:chOff x="204" y="2832"/>
            <a:chExt cx="5035" cy="575"/>
          </a:xfrm>
          <a:solidFill>
            <a:srgbClr val="FFFF00"/>
          </a:solidFill>
        </p:grpSpPr>
        <p:sp>
          <p:nvSpPr>
            <p:cNvPr id="51" name="Text Box 21"/>
            <p:cNvSpPr txBox="1">
              <a:spLocks noChangeArrowheads="1"/>
            </p:cNvSpPr>
            <p:nvPr/>
          </p:nvSpPr>
          <p:spPr bwMode="auto">
            <a:xfrm>
              <a:off x="204" y="2832"/>
              <a:ext cx="680" cy="567"/>
            </a:xfrm>
            <a:prstGeom prst="rect">
              <a:avLst/>
            </a:prstGeom>
            <a:grpFill/>
            <a:ln>
              <a:headEnd/>
              <a:tailEnd/>
            </a:ln>
            <a:extLst/>
          </p:spPr>
          <p:style>
            <a:lnRef idx="2">
              <a:schemeClr val="accent5"/>
            </a:lnRef>
            <a:fillRef idx="1">
              <a:schemeClr val="lt1"/>
            </a:fillRef>
            <a:effectRef idx="0">
              <a:schemeClr val="accent5"/>
            </a:effectRef>
            <a:fontRef idx="minor">
              <a:schemeClr val="dk1"/>
            </a:fontRef>
          </p:style>
          <p:txBody>
            <a:bodyPr anchor="ctr" anchorCtr="1"/>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50000"/>
                </a:spcBef>
                <a:spcAft>
                  <a:spcPct val="0"/>
                </a:spcAft>
                <a:defRPr>
                  <a:solidFill>
                    <a:schemeClr val="tx1"/>
                  </a:solidFill>
                  <a:latin typeface="Arial" charset="0"/>
                </a:defRPr>
              </a:lvl6pPr>
              <a:lvl7pPr marL="2971800" indent="-228600" algn="ctr" eaLnBrk="0" fontAlgn="base" hangingPunct="0">
                <a:spcBef>
                  <a:spcPct val="50000"/>
                </a:spcBef>
                <a:spcAft>
                  <a:spcPct val="0"/>
                </a:spcAft>
                <a:defRPr>
                  <a:solidFill>
                    <a:schemeClr val="tx1"/>
                  </a:solidFill>
                  <a:latin typeface="Arial" charset="0"/>
                </a:defRPr>
              </a:lvl7pPr>
              <a:lvl8pPr marL="3429000" indent="-228600" algn="ctr" eaLnBrk="0" fontAlgn="base" hangingPunct="0">
                <a:spcBef>
                  <a:spcPct val="50000"/>
                </a:spcBef>
                <a:spcAft>
                  <a:spcPct val="0"/>
                </a:spcAft>
                <a:defRPr>
                  <a:solidFill>
                    <a:schemeClr val="tx1"/>
                  </a:solidFill>
                  <a:latin typeface="Arial" charset="0"/>
                </a:defRPr>
              </a:lvl8pPr>
              <a:lvl9pPr marL="3886200" indent="-228600" algn="ctr" eaLnBrk="0" fontAlgn="base" hangingPunct="0">
                <a:spcBef>
                  <a:spcPct val="50000"/>
                </a:spcBef>
                <a:spcAft>
                  <a:spcPct val="0"/>
                </a:spcAft>
                <a:defRPr>
                  <a:solidFill>
                    <a:schemeClr val="tx1"/>
                  </a:solidFill>
                  <a:latin typeface="Arial" charset="0"/>
                </a:defRPr>
              </a:lvl9pPr>
            </a:lstStyle>
            <a:p>
              <a:pPr algn="ctr" eaLnBrk="1" hangingPunct="1"/>
              <a:r>
                <a:rPr lang="fi-FI" sz="1000" b="1" dirty="0" err="1" smtClean="0"/>
                <a:t>Tavastehus</a:t>
              </a:r>
              <a:r>
                <a:rPr lang="fi-FI" sz="1000" b="1" dirty="0" smtClean="0"/>
                <a:t> </a:t>
              </a:r>
              <a:r>
                <a:rPr lang="fi-FI" sz="1000" b="1" dirty="0" err="1" smtClean="0"/>
                <a:t>landsarkiv</a:t>
              </a:r>
              <a:endParaRPr lang="fi-FI" sz="1200" dirty="0"/>
            </a:p>
          </p:txBody>
        </p:sp>
        <p:sp>
          <p:nvSpPr>
            <p:cNvPr id="52" name="Text Box 22"/>
            <p:cNvSpPr txBox="1">
              <a:spLocks noChangeArrowheads="1"/>
            </p:cNvSpPr>
            <p:nvPr/>
          </p:nvSpPr>
          <p:spPr bwMode="auto">
            <a:xfrm>
              <a:off x="930" y="2840"/>
              <a:ext cx="680" cy="567"/>
            </a:xfrm>
            <a:prstGeom prst="rect">
              <a:avLst/>
            </a:prstGeom>
            <a:grpFill/>
            <a:ln>
              <a:headEnd/>
              <a:tailEnd/>
            </a:ln>
            <a:extLst/>
          </p:spPr>
          <p:style>
            <a:lnRef idx="2">
              <a:schemeClr val="accent5"/>
            </a:lnRef>
            <a:fillRef idx="1">
              <a:schemeClr val="lt1"/>
            </a:fillRef>
            <a:effectRef idx="0">
              <a:schemeClr val="accent5"/>
            </a:effectRef>
            <a:fontRef idx="minor">
              <a:schemeClr val="dk1"/>
            </a:fontRef>
          </p:style>
          <p:txBody>
            <a:bodyPr anchor="ctr" anchorCtr="1"/>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50000"/>
                </a:spcBef>
                <a:spcAft>
                  <a:spcPct val="0"/>
                </a:spcAft>
                <a:defRPr>
                  <a:solidFill>
                    <a:schemeClr val="tx1"/>
                  </a:solidFill>
                  <a:latin typeface="Arial" charset="0"/>
                </a:defRPr>
              </a:lvl6pPr>
              <a:lvl7pPr marL="2971800" indent="-228600" algn="ctr" eaLnBrk="0" fontAlgn="base" hangingPunct="0">
                <a:spcBef>
                  <a:spcPct val="50000"/>
                </a:spcBef>
                <a:spcAft>
                  <a:spcPct val="0"/>
                </a:spcAft>
                <a:defRPr>
                  <a:solidFill>
                    <a:schemeClr val="tx1"/>
                  </a:solidFill>
                  <a:latin typeface="Arial" charset="0"/>
                </a:defRPr>
              </a:lvl7pPr>
              <a:lvl8pPr marL="3429000" indent="-228600" algn="ctr" eaLnBrk="0" fontAlgn="base" hangingPunct="0">
                <a:spcBef>
                  <a:spcPct val="50000"/>
                </a:spcBef>
                <a:spcAft>
                  <a:spcPct val="0"/>
                </a:spcAft>
                <a:defRPr>
                  <a:solidFill>
                    <a:schemeClr val="tx1"/>
                  </a:solidFill>
                  <a:latin typeface="Arial" charset="0"/>
                </a:defRPr>
              </a:lvl8pPr>
              <a:lvl9pPr marL="3886200" indent="-228600" algn="ctr" eaLnBrk="0" fontAlgn="base" hangingPunct="0">
                <a:spcBef>
                  <a:spcPct val="50000"/>
                </a:spcBef>
                <a:spcAft>
                  <a:spcPct val="0"/>
                </a:spcAft>
                <a:defRPr>
                  <a:solidFill>
                    <a:schemeClr val="tx1"/>
                  </a:solidFill>
                  <a:latin typeface="Arial" charset="0"/>
                </a:defRPr>
              </a:lvl9pPr>
            </a:lstStyle>
            <a:p>
              <a:pPr algn="ctr" eaLnBrk="1" hangingPunct="1"/>
              <a:r>
                <a:rPr lang="fi-FI" sz="1000" b="1" dirty="0" smtClean="0"/>
                <a:t>Joensuu </a:t>
              </a:r>
              <a:r>
                <a:rPr lang="fi-FI" sz="1000" b="1" dirty="0" err="1"/>
                <a:t>landsarkiv</a:t>
              </a:r>
              <a:endParaRPr lang="fi-FI" sz="1000" b="1" dirty="0"/>
            </a:p>
          </p:txBody>
        </p:sp>
        <p:sp>
          <p:nvSpPr>
            <p:cNvPr id="53" name="Text Box 24"/>
            <p:cNvSpPr txBox="1">
              <a:spLocks noChangeArrowheads="1"/>
            </p:cNvSpPr>
            <p:nvPr/>
          </p:nvSpPr>
          <p:spPr bwMode="auto">
            <a:xfrm>
              <a:off x="1656" y="2840"/>
              <a:ext cx="680" cy="567"/>
            </a:xfrm>
            <a:prstGeom prst="rect">
              <a:avLst/>
            </a:prstGeom>
            <a:grpFill/>
            <a:ln>
              <a:headEnd/>
              <a:tailEnd/>
            </a:ln>
            <a:extLst/>
          </p:spPr>
          <p:style>
            <a:lnRef idx="2">
              <a:schemeClr val="accent5"/>
            </a:lnRef>
            <a:fillRef idx="1">
              <a:schemeClr val="lt1"/>
            </a:fillRef>
            <a:effectRef idx="0">
              <a:schemeClr val="accent5"/>
            </a:effectRef>
            <a:fontRef idx="minor">
              <a:schemeClr val="dk1"/>
            </a:fontRef>
          </p:style>
          <p:txBody>
            <a:bodyPr anchor="ctr" anchorCtr="1"/>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50000"/>
                </a:spcBef>
                <a:spcAft>
                  <a:spcPct val="0"/>
                </a:spcAft>
                <a:defRPr>
                  <a:solidFill>
                    <a:schemeClr val="tx1"/>
                  </a:solidFill>
                  <a:latin typeface="Arial" charset="0"/>
                </a:defRPr>
              </a:lvl6pPr>
              <a:lvl7pPr marL="2971800" indent="-228600" algn="ctr" eaLnBrk="0" fontAlgn="base" hangingPunct="0">
                <a:spcBef>
                  <a:spcPct val="50000"/>
                </a:spcBef>
                <a:spcAft>
                  <a:spcPct val="0"/>
                </a:spcAft>
                <a:defRPr>
                  <a:solidFill>
                    <a:schemeClr val="tx1"/>
                  </a:solidFill>
                  <a:latin typeface="Arial" charset="0"/>
                </a:defRPr>
              </a:lvl7pPr>
              <a:lvl8pPr marL="3429000" indent="-228600" algn="ctr" eaLnBrk="0" fontAlgn="base" hangingPunct="0">
                <a:spcBef>
                  <a:spcPct val="50000"/>
                </a:spcBef>
                <a:spcAft>
                  <a:spcPct val="0"/>
                </a:spcAft>
                <a:defRPr>
                  <a:solidFill>
                    <a:schemeClr val="tx1"/>
                  </a:solidFill>
                  <a:latin typeface="Arial" charset="0"/>
                </a:defRPr>
              </a:lvl8pPr>
              <a:lvl9pPr marL="3886200" indent="-228600" algn="ctr" eaLnBrk="0" fontAlgn="base" hangingPunct="0">
                <a:spcBef>
                  <a:spcPct val="50000"/>
                </a:spcBef>
                <a:spcAft>
                  <a:spcPct val="0"/>
                </a:spcAft>
                <a:defRPr>
                  <a:solidFill>
                    <a:schemeClr val="tx1"/>
                  </a:solidFill>
                  <a:latin typeface="Arial" charset="0"/>
                </a:defRPr>
              </a:lvl9pPr>
            </a:lstStyle>
            <a:p>
              <a:pPr algn="ctr" eaLnBrk="1" hangingPunct="1"/>
              <a:r>
                <a:rPr lang="fi-FI" sz="1000" b="1" dirty="0" smtClean="0"/>
                <a:t>Jyväskylä </a:t>
              </a:r>
              <a:r>
                <a:rPr lang="fi-FI" sz="1000" b="1" dirty="0" err="1"/>
                <a:t>landsarkiv</a:t>
              </a:r>
              <a:endParaRPr lang="fi-FI" sz="1000" b="1" dirty="0"/>
            </a:p>
          </p:txBody>
        </p:sp>
        <p:sp>
          <p:nvSpPr>
            <p:cNvPr id="54" name="Text Box 25"/>
            <p:cNvSpPr txBox="1">
              <a:spLocks noChangeArrowheads="1"/>
            </p:cNvSpPr>
            <p:nvPr/>
          </p:nvSpPr>
          <p:spPr bwMode="auto">
            <a:xfrm>
              <a:off x="2381" y="2840"/>
              <a:ext cx="680" cy="567"/>
            </a:xfrm>
            <a:prstGeom prst="rect">
              <a:avLst/>
            </a:prstGeom>
            <a:grpFill/>
            <a:ln>
              <a:headEnd/>
              <a:tailEnd/>
            </a:ln>
            <a:extLst/>
          </p:spPr>
          <p:style>
            <a:lnRef idx="2">
              <a:schemeClr val="accent5"/>
            </a:lnRef>
            <a:fillRef idx="1">
              <a:schemeClr val="lt1"/>
            </a:fillRef>
            <a:effectRef idx="0">
              <a:schemeClr val="accent5"/>
            </a:effectRef>
            <a:fontRef idx="minor">
              <a:schemeClr val="dk1"/>
            </a:fontRef>
          </p:style>
          <p:txBody>
            <a:bodyPr anchor="ctr" anchorCtr="1"/>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50000"/>
                </a:spcBef>
                <a:spcAft>
                  <a:spcPct val="0"/>
                </a:spcAft>
                <a:defRPr>
                  <a:solidFill>
                    <a:schemeClr val="tx1"/>
                  </a:solidFill>
                  <a:latin typeface="Arial" charset="0"/>
                </a:defRPr>
              </a:lvl6pPr>
              <a:lvl7pPr marL="2971800" indent="-228600" algn="ctr" eaLnBrk="0" fontAlgn="base" hangingPunct="0">
                <a:spcBef>
                  <a:spcPct val="50000"/>
                </a:spcBef>
                <a:spcAft>
                  <a:spcPct val="0"/>
                </a:spcAft>
                <a:defRPr>
                  <a:solidFill>
                    <a:schemeClr val="tx1"/>
                  </a:solidFill>
                  <a:latin typeface="Arial" charset="0"/>
                </a:defRPr>
              </a:lvl7pPr>
              <a:lvl8pPr marL="3429000" indent="-228600" algn="ctr" eaLnBrk="0" fontAlgn="base" hangingPunct="0">
                <a:spcBef>
                  <a:spcPct val="50000"/>
                </a:spcBef>
                <a:spcAft>
                  <a:spcPct val="0"/>
                </a:spcAft>
                <a:defRPr>
                  <a:solidFill>
                    <a:schemeClr val="tx1"/>
                  </a:solidFill>
                  <a:latin typeface="Arial" charset="0"/>
                </a:defRPr>
              </a:lvl8pPr>
              <a:lvl9pPr marL="3886200" indent="-228600" algn="ctr" eaLnBrk="0" fontAlgn="base" hangingPunct="0">
                <a:spcBef>
                  <a:spcPct val="50000"/>
                </a:spcBef>
                <a:spcAft>
                  <a:spcPct val="0"/>
                </a:spcAft>
                <a:defRPr>
                  <a:solidFill>
                    <a:schemeClr val="tx1"/>
                  </a:solidFill>
                  <a:latin typeface="Arial" charset="0"/>
                </a:defRPr>
              </a:lvl9pPr>
            </a:lstStyle>
            <a:p>
              <a:pPr algn="ctr" eaLnBrk="1" hangingPunct="1"/>
              <a:r>
                <a:rPr lang="fi-FI" sz="1000" b="1" dirty="0" smtClean="0"/>
                <a:t>S:t </a:t>
              </a:r>
              <a:r>
                <a:rPr lang="fi-FI" sz="1000" b="1" dirty="0" err="1" smtClean="0"/>
                <a:t>Michels</a:t>
              </a:r>
              <a:r>
                <a:rPr lang="fi-FI" sz="1000" b="1" dirty="0" smtClean="0"/>
                <a:t> </a:t>
              </a:r>
              <a:r>
                <a:rPr lang="fi-FI" sz="1000" b="1" dirty="0" err="1"/>
                <a:t>landsarkiv</a:t>
              </a:r>
              <a:endParaRPr lang="fi-FI" sz="1000" b="1" dirty="0"/>
            </a:p>
          </p:txBody>
        </p:sp>
        <p:sp>
          <p:nvSpPr>
            <p:cNvPr id="55" name="Text Box 26"/>
            <p:cNvSpPr txBox="1">
              <a:spLocks noChangeArrowheads="1"/>
            </p:cNvSpPr>
            <p:nvPr/>
          </p:nvSpPr>
          <p:spPr bwMode="auto">
            <a:xfrm>
              <a:off x="3107" y="2840"/>
              <a:ext cx="680" cy="567"/>
            </a:xfrm>
            <a:prstGeom prst="rect">
              <a:avLst/>
            </a:prstGeom>
            <a:grpFill/>
            <a:ln>
              <a:headEnd/>
              <a:tailEnd/>
            </a:ln>
            <a:extLst/>
          </p:spPr>
          <p:style>
            <a:lnRef idx="2">
              <a:schemeClr val="accent5"/>
            </a:lnRef>
            <a:fillRef idx="1">
              <a:schemeClr val="lt1"/>
            </a:fillRef>
            <a:effectRef idx="0">
              <a:schemeClr val="accent5"/>
            </a:effectRef>
            <a:fontRef idx="minor">
              <a:schemeClr val="dk1"/>
            </a:fontRef>
          </p:style>
          <p:txBody>
            <a:bodyPr anchor="ctr" anchorCtr="1"/>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50000"/>
                </a:spcBef>
                <a:spcAft>
                  <a:spcPct val="0"/>
                </a:spcAft>
                <a:defRPr>
                  <a:solidFill>
                    <a:schemeClr val="tx1"/>
                  </a:solidFill>
                  <a:latin typeface="Arial" charset="0"/>
                </a:defRPr>
              </a:lvl6pPr>
              <a:lvl7pPr marL="2971800" indent="-228600" algn="ctr" eaLnBrk="0" fontAlgn="base" hangingPunct="0">
                <a:spcBef>
                  <a:spcPct val="50000"/>
                </a:spcBef>
                <a:spcAft>
                  <a:spcPct val="0"/>
                </a:spcAft>
                <a:defRPr>
                  <a:solidFill>
                    <a:schemeClr val="tx1"/>
                  </a:solidFill>
                  <a:latin typeface="Arial" charset="0"/>
                </a:defRPr>
              </a:lvl7pPr>
              <a:lvl8pPr marL="3429000" indent="-228600" algn="ctr" eaLnBrk="0" fontAlgn="base" hangingPunct="0">
                <a:spcBef>
                  <a:spcPct val="50000"/>
                </a:spcBef>
                <a:spcAft>
                  <a:spcPct val="0"/>
                </a:spcAft>
                <a:defRPr>
                  <a:solidFill>
                    <a:schemeClr val="tx1"/>
                  </a:solidFill>
                  <a:latin typeface="Arial" charset="0"/>
                </a:defRPr>
              </a:lvl8pPr>
              <a:lvl9pPr marL="3886200" indent="-228600" algn="ctr" eaLnBrk="0" fontAlgn="base" hangingPunct="0">
                <a:spcBef>
                  <a:spcPct val="50000"/>
                </a:spcBef>
                <a:spcAft>
                  <a:spcPct val="0"/>
                </a:spcAft>
                <a:defRPr>
                  <a:solidFill>
                    <a:schemeClr val="tx1"/>
                  </a:solidFill>
                  <a:latin typeface="Arial" charset="0"/>
                </a:defRPr>
              </a:lvl9pPr>
            </a:lstStyle>
            <a:p>
              <a:pPr algn="ctr" eaLnBrk="1" hangingPunct="1"/>
              <a:r>
                <a:rPr lang="fi-FI" sz="1000" b="1" dirty="0" err="1" smtClean="0"/>
                <a:t>Uleåborgs</a:t>
              </a:r>
              <a:r>
                <a:rPr lang="fi-FI" sz="1000" b="1" dirty="0" smtClean="0"/>
                <a:t> </a:t>
              </a:r>
              <a:r>
                <a:rPr lang="fi-FI" sz="1000" b="1" dirty="0" err="1"/>
                <a:t>landsarkiv</a:t>
              </a:r>
              <a:endParaRPr lang="fi-FI" sz="1000" b="1" dirty="0"/>
            </a:p>
          </p:txBody>
        </p:sp>
        <p:sp>
          <p:nvSpPr>
            <p:cNvPr id="56" name="Text Box 27"/>
            <p:cNvSpPr txBox="1">
              <a:spLocks noChangeArrowheads="1"/>
            </p:cNvSpPr>
            <p:nvPr/>
          </p:nvSpPr>
          <p:spPr bwMode="auto">
            <a:xfrm>
              <a:off x="3833" y="2840"/>
              <a:ext cx="680" cy="567"/>
            </a:xfrm>
            <a:prstGeom prst="rect">
              <a:avLst/>
            </a:prstGeom>
            <a:grpFill/>
            <a:ln>
              <a:headEnd/>
              <a:tailEnd/>
            </a:ln>
            <a:extLst/>
          </p:spPr>
          <p:style>
            <a:lnRef idx="2">
              <a:schemeClr val="accent5"/>
            </a:lnRef>
            <a:fillRef idx="1">
              <a:schemeClr val="lt1"/>
            </a:fillRef>
            <a:effectRef idx="0">
              <a:schemeClr val="accent5"/>
            </a:effectRef>
            <a:fontRef idx="minor">
              <a:schemeClr val="dk1"/>
            </a:fontRef>
          </p:style>
          <p:txBody>
            <a:bodyPr anchor="ctr" anchorCtr="1"/>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50000"/>
                </a:spcBef>
                <a:spcAft>
                  <a:spcPct val="0"/>
                </a:spcAft>
                <a:defRPr>
                  <a:solidFill>
                    <a:schemeClr val="tx1"/>
                  </a:solidFill>
                  <a:latin typeface="Arial" charset="0"/>
                </a:defRPr>
              </a:lvl6pPr>
              <a:lvl7pPr marL="2971800" indent="-228600" algn="ctr" eaLnBrk="0" fontAlgn="base" hangingPunct="0">
                <a:spcBef>
                  <a:spcPct val="50000"/>
                </a:spcBef>
                <a:spcAft>
                  <a:spcPct val="0"/>
                </a:spcAft>
                <a:defRPr>
                  <a:solidFill>
                    <a:schemeClr val="tx1"/>
                  </a:solidFill>
                  <a:latin typeface="Arial" charset="0"/>
                </a:defRPr>
              </a:lvl7pPr>
              <a:lvl8pPr marL="3429000" indent="-228600" algn="ctr" eaLnBrk="0" fontAlgn="base" hangingPunct="0">
                <a:spcBef>
                  <a:spcPct val="50000"/>
                </a:spcBef>
                <a:spcAft>
                  <a:spcPct val="0"/>
                </a:spcAft>
                <a:defRPr>
                  <a:solidFill>
                    <a:schemeClr val="tx1"/>
                  </a:solidFill>
                  <a:latin typeface="Arial" charset="0"/>
                </a:defRPr>
              </a:lvl8pPr>
              <a:lvl9pPr marL="3886200" indent="-228600" algn="ctr" eaLnBrk="0" fontAlgn="base" hangingPunct="0">
                <a:spcBef>
                  <a:spcPct val="50000"/>
                </a:spcBef>
                <a:spcAft>
                  <a:spcPct val="0"/>
                </a:spcAft>
                <a:defRPr>
                  <a:solidFill>
                    <a:schemeClr val="tx1"/>
                  </a:solidFill>
                  <a:latin typeface="Arial" charset="0"/>
                </a:defRPr>
              </a:lvl9pPr>
            </a:lstStyle>
            <a:p>
              <a:pPr algn="ctr" eaLnBrk="1" hangingPunct="1"/>
              <a:r>
                <a:rPr lang="fi-FI" sz="1000" b="1" dirty="0" smtClean="0"/>
                <a:t>Åbo </a:t>
              </a:r>
              <a:r>
                <a:rPr lang="fi-FI" sz="1000" b="1" dirty="0" err="1"/>
                <a:t>landsarkiv</a:t>
              </a:r>
              <a:endParaRPr lang="fi-FI" sz="1000" b="1" dirty="0"/>
            </a:p>
          </p:txBody>
        </p:sp>
        <p:sp>
          <p:nvSpPr>
            <p:cNvPr id="57" name="Text Box 28"/>
            <p:cNvSpPr txBox="1">
              <a:spLocks noChangeArrowheads="1"/>
            </p:cNvSpPr>
            <p:nvPr/>
          </p:nvSpPr>
          <p:spPr bwMode="auto">
            <a:xfrm>
              <a:off x="4559" y="2840"/>
              <a:ext cx="680" cy="567"/>
            </a:xfrm>
            <a:prstGeom prst="rect">
              <a:avLst/>
            </a:prstGeom>
            <a:grpFill/>
            <a:ln>
              <a:headEnd/>
              <a:tailEnd/>
            </a:ln>
            <a:extLst/>
          </p:spPr>
          <p:style>
            <a:lnRef idx="2">
              <a:schemeClr val="accent5"/>
            </a:lnRef>
            <a:fillRef idx="1">
              <a:schemeClr val="lt1"/>
            </a:fillRef>
            <a:effectRef idx="0">
              <a:schemeClr val="accent5"/>
            </a:effectRef>
            <a:fontRef idx="minor">
              <a:schemeClr val="dk1"/>
            </a:fontRef>
          </p:style>
          <p:txBody>
            <a:bodyPr anchor="ctr" anchorCtr="1"/>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50000"/>
                </a:spcBef>
                <a:spcAft>
                  <a:spcPct val="0"/>
                </a:spcAft>
                <a:defRPr>
                  <a:solidFill>
                    <a:schemeClr val="tx1"/>
                  </a:solidFill>
                  <a:latin typeface="Arial" charset="0"/>
                </a:defRPr>
              </a:lvl6pPr>
              <a:lvl7pPr marL="2971800" indent="-228600" algn="ctr" eaLnBrk="0" fontAlgn="base" hangingPunct="0">
                <a:spcBef>
                  <a:spcPct val="50000"/>
                </a:spcBef>
                <a:spcAft>
                  <a:spcPct val="0"/>
                </a:spcAft>
                <a:defRPr>
                  <a:solidFill>
                    <a:schemeClr val="tx1"/>
                  </a:solidFill>
                  <a:latin typeface="Arial" charset="0"/>
                </a:defRPr>
              </a:lvl7pPr>
              <a:lvl8pPr marL="3429000" indent="-228600" algn="ctr" eaLnBrk="0" fontAlgn="base" hangingPunct="0">
                <a:spcBef>
                  <a:spcPct val="50000"/>
                </a:spcBef>
                <a:spcAft>
                  <a:spcPct val="0"/>
                </a:spcAft>
                <a:defRPr>
                  <a:solidFill>
                    <a:schemeClr val="tx1"/>
                  </a:solidFill>
                  <a:latin typeface="Arial" charset="0"/>
                </a:defRPr>
              </a:lvl8pPr>
              <a:lvl9pPr marL="3886200" indent="-228600" algn="ctr" eaLnBrk="0" fontAlgn="base" hangingPunct="0">
                <a:spcBef>
                  <a:spcPct val="50000"/>
                </a:spcBef>
                <a:spcAft>
                  <a:spcPct val="0"/>
                </a:spcAft>
                <a:defRPr>
                  <a:solidFill>
                    <a:schemeClr val="tx1"/>
                  </a:solidFill>
                  <a:latin typeface="Arial" charset="0"/>
                </a:defRPr>
              </a:lvl9pPr>
            </a:lstStyle>
            <a:p>
              <a:pPr algn="ctr" eaLnBrk="1" hangingPunct="1"/>
              <a:r>
                <a:rPr lang="fi-FI" sz="1000" b="1" dirty="0" smtClean="0"/>
                <a:t>Vasa </a:t>
              </a:r>
              <a:r>
                <a:rPr lang="fi-FI" sz="1000" b="1" dirty="0" err="1"/>
                <a:t>landsarkiv</a:t>
              </a:r>
              <a:endParaRPr lang="fi-FI" sz="1000" b="1" dirty="0"/>
            </a:p>
          </p:txBody>
        </p:sp>
      </p:grpSp>
    </p:spTree>
    <p:extLst>
      <p:ext uri="{BB962C8B-B14F-4D97-AF65-F5344CB8AC3E}">
        <p14:creationId xmlns:p14="http://schemas.microsoft.com/office/powerpoint/2010/main" val="4440562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ruutu 1"/>
          <p:cNvSpPr txBox="1"/>
          <p:nvPr/>
        </p:nvSpPr>
        <p:spPr>
          <a:xfrm>
            <a:off x="188686" y="912820"/>
            <a:ext cx="8781143" cy="1077218"/>
          </a:xfrm>
          <a:prstGeom prst="rect">
            <a:avLst/>
          </a:prstGeom>
          <a:noFill/>
        </p:spPr>
        <p:txBody>
          <a:bodyPr wrap="square" rtlCol="0">
            <a:spAutoFit/>
          </a:bodyPr>
          <a:lstStyle/>
          <a:p>
            <a:r>
              <a:rPr lang="fi-FI" sz="3200" b="1" dirty="0" smtClean="0">
                <a:latin typeface="Arial" panose="020B0604020202020204" pitchFamily="34" charset="0"/>
                <a:cs typeface="Arial" panose="020B0604020202020204" pitchFamily="34" charset="0"/>
              </a:rPr>
              <a:t>5. </a:t>
            </a:r>
            <a:r>
              <a:rPr lang="fi-FI" sz="3200" b="1" dirty="0" err="1">
                <a:latin typeface="Arial" panose="020B0604020202020204" pitchFamily="34" charset="0"/>
                <a:cs typeface="Arial" panose="020B0604020202020204" pitchFamily="34" charset="0"/>
              </a:rPr>
              <a:t>Auktoriserade</a:t>
            </a:r>
            <a:r>
              <a:rPr lang="fi-FI" sz="3200" b="1" dirty="0">
                <a:latin typeface="Arial" panose="020B0604020202020204" pitchFamily="34" charset="0"/>
                <a:cs typeface="Arial" panose="020B0604020202020204" pitchFamily="34" charset="0"/>
              </a:rPr>
              <a:t> </a:t>
            </a:r>
            <a:r>
              <a:rPr lang="fi-FI" sz="3200" b="1" dirty="0" err="1">
                <a:latin typeface="Arial" panose="020B0604020202020204" pitchFamily="34" charset="0"/>
                <a:cs typeface="Arial" panose="020B0604020202020204" pitchFamily="34" charset="0"/>
              </a:rPr>
              <a:t>praktik</a:t>
            </a:r>
            <a:r>
              <a:rPr lang="fi-FI" sz="3200" b="1" dirty="0">
                <a:latin typeface="Arial" panose="020B0604020202020204" pitchFamily="34" charset="0"/>
                <a:cs typeface="Arial" panose="020B0604020202020204" pitchFamily="34" charset="0"/>
              </a:rPr>
              <a:t> för </a:t>
            </a:r>
            <a:r>
              <a:rPr lang="fi-FI" sz="3200" b="1" dirty="0" err="1">
                <a:latin typeface="Arial" panose="020B0604020202020204" pitchFamily="34" charset="0"/>
                <a:cs typeface="Arial" panose="020B0604020202020204" pitchFamily="34" charset="0"/>
              </a:rPr>
              <a:t>att</a:t>
            </a:r>
            <a:r>
              <a:rPr lang="fi-FI" sz="3200" b="1" dirty="0">
                <a:latin typeface="Arial" panose="020B0604020202020204" pitchFamily="34" charset="0"/>
                <a:cs typeface="Arial" panose="020B0604020202020204" pitchFamily="34" charset="0"/>
              </a:rPr>
              <a:t> </a:t>
            </a:r>
            <a:r>
              <a:rPr lang="fi-FI" sz="3200" b="1" dirty="0" err="1">
                <a:latin typeface="Arial" panose="020B0604020202020204" pitchFamily="34" charset="0"/>
                <a:cs typeface="Arial" panose="020B0604020202020204" pitchFamily="34" charset="0"/>
              </a:rPr>
              <a:t>förstöra</a:t>
            </a:r>
            <a:r>
              <a:rPr lang="fi-FI" sz="3200" b="1" dirty="0">
                <a:latin typeface="Arial" panose="020B0604020202020204" pitchFamily="34" charset="0"/>
                <a:cs typeface="Arial" panose="020B0604020202020204" pitchFamily="34" charset="0"/>
              </a:rPr>
              <a:t> </a:t>
            </a:r>
            <a:r>
              <a:rPr lang="fi-FI" sz="3200" b="1" dirty="0" err="1">
                <a:latin typeface="Arial" panose="020B0604020202020204" pitchFamily="34" charset="0"/>
                <a:cs typeface="Arial" panose="020B0604020202020204" pitchFamily="34" charset="0"/>
              </a:rPr>
              <a:t>pappersarkivalier</a:t>
            </a:r>
            <a:r>
              <a:rPr lang="fi-FI" sz="3200" b="1" dirty="0">
                <a:latin typeface="Arial" panose="020B0604020202020204" pitchFamily="34" charset="0"/>
                <a:cs typeface="Arial" panose="020B0604020202020204" pitchFamily="34" charset="0"/>
              </a:rPr>
              <a:t> </a:t>
            </a:r>
          </a:p>
        </p:txBody>
      </p:sp>
      <p:sp>
        <p:nvSpPr>
          <p:cNvPr id="3" name="Tekstiruutu 2"/>
          <p:cNvSpPr txBox="1"/>
          <p:nvPr/>
        </p:nvSpPr>
        <p:spPr>
          <a:xfrm>
            <a:off x="381000" y="2667000"/>
            <a:ext cx="7683500" cy="1200329"/>
          </a:xfrm>
          <a:prstGeom prst="rect">
            <a:avLst/>
          </a:prstGeom>
          <a:noFill/>
        </p:spPr>
        <p:txBody>
          <a:bodyPr wrap="square" rtlCol="0">
            <a:spAutoFit/>
          </a:bodyPr>
          <a:lstStyle/>
          <a:p>
            <a:r>
              <a:rPr lang="fi-FI" sz="2400" dirty="0" smtClean="0"/>
              <a:t>Ett </a:t>
            </a:r>
            <a:r>
              <a:rPr lang="fi-FI" sz="2400" dirty="0" err="1" smtClean="0"/>
              <a:t>process</a:t>
            </a:r>
            <a:r>
              <a:rPr lang="fi-FI" sz="2400" dirty="0" smtClean="0"/>
              <a:t> för </a:t>
            </a:r>
            <a:r>
              <a:rPr lang="fi-FI" sz="2400" dirty="0" err="1" smtClean="0"/>
              <a:t>säker</a:t>
            </a:r>
            <a:r>
              <a:rPr lang="fi-FI" sz="2400" dirty="0" smtClean="0"/>
              <a:t> </a:t>
            </a:r>
            <a:r>
              <a:rPr lang="fi-FI" sz="2400" dirty="0" err="1" smtClean="0"/>
              <a:t>förstöring</a:t>
            </a:r>
            <a:r>
              <a:rPr lang="fi-FI" sz="2400" dirty="0" smtClean="0"/>
              <a:t> av </a:t>
            </a:r>
            <a:r>
              <a:rPr lang="fi-FI" sz="2400" dirty="0" err="1" smtClean="0"/>
              <a:t>pappermaterial</a:t>
            </a:r>
            <a:r>
              <a:rPr lang="fi-FI" sz="2400" dirty="0" smtClean="0"/>
              <a:t> </a:t>
            </a:r>
            <a:r>
              <a:rPr lang="fi-FI" sz="2400" dirty="0" err="1" smtClean="0"/>
              <a:t>som</a:t>
            </a:r>
            <a:r>
              <a:rPr lang="fi-FI" sz="2400" dirty="0" smtClean="0"/>
              <a:t> </a:t>
            </a:r>
            <a:r>
              <a:rPr lang="fi-FI" sz="2400" dirty="0" err="1" smtClean="0"/>
              <a:t>redan</a:t>
            </a:r>
            <a:r>
              <a:rPr lang="fi-FI" sz="2400" dirty="0" smtClean="0"/>
              <a:t> </a:t>
            </a:r>
            <a:r>
              <a:rPr lang="fi-FI" sz="2400" dirty="0" err="1" smtClean="0"/>
              <a:t>har</a:t>
            </a:r>
            <a:r>
              <a:rPr lang="fi-FI" sz="2400" dirty="0" smtClean="0"/>
              <a:t> </a:t>
            </a:r>
            <a:r>
              <a:rPr lang="fi-FI" sz="2400" dirty="0" err="1" smtClean="0"/>
              <a:t>digitaliserats</a:t>
            </a:r>
            <a:r>
              <a:rPr lang="fi-FI" sz="2400" dirty="0" smtClean="0"/>
              <a:t> </a:t>
            </a:r>
            <a:r>
              <a:rPr lang="fi-FI" sz="2400" dirty="0" err="1" smtClean="0"/>
              <a:t>kommer</a:t>
            </a:r>
            <a:r>
              <a:rPr lang="fi-FI" sz="2400" dirty="0" smtClean="0"/>
              <a:t> </a:t>
            </a:r>
            <a:r>
              <a:rPr lang="fi-FI" sz="2400" dirty="0" err="1" smtClean="0"/>
              <a:t>att</a:t>
            </a:r>
            <a:r>
              <a:rPr lang="fi-FI" sz="2400" dirty="0" smtClean="0"/>
              <a:t> </a:t>
            </a:r>
            <a:r>
              <a:rPr lang="fi-FI" sz="2400" dirty="0" err="1" smtClean="0"/>
              <a:t>planeras</a:t>
            </a:r>
            <a:r>
              <a:rPr lang="fi-FI" sz="2400" dirty="0" smtClean="0"/>
              <a:t> </a:t>
            </a:r>
            <a:r>
              <a:rPr lang="fi-FI" sz="2400" dirty="0" err="1" smtClean="0"/>
              <a:t>under</a:t>
            </a:r>
            <a:r>
              <a:rPr lang="fi-FI" sz="2400" dirty="0" smtClean="0"/>
              <a:t> 2017. </a:t>
            </a:r>
            <a:r>
              <a:rPr lang="fi-FI" sz="2400" dirty="0" err="1" smtClean="0"/>
              <a:t>Gäller</a:t>
            </a:r>
            <a:r>
              <a:rPr lang="fi-FI" sz="2400" dirty="0" smtClean="0"/>
              <a:t> </a:t>
            </a:r>
            <a:r>
              <a:rPr lang="fi-FI" sz="2400" dirty="0" err="1" smtClean="0"/>
              <a:t>den</a:t>
            </a:r>
            <a:r>
              <a:rPr lang="fi-FI" sz="2400" dirty="0" smtClean="0"/>
              <a:t> </a:t>
            </a:r>
            <a:r>
              <a:rPr lang="fi-FI" sz="2400" dirty="0" err="1" smtClean="0"/>
              <a:t>delen</a:t>
            </a:r>
            <a:r>
              <a:rPr lang="fi-FI" sz="2400" dirty="0" smtClean="0"/>
              <a:t> av </a:t>
            </a:r>
            <a:r>
              <a:rPr lang="fi-FI" sz="2400" dirty="0" err="1" smtClean="0"/>
              <a:t>analoga</a:t>
            </a:r>
            <a:r>
              <a:rPr lang="fi-FI" sz="2400" dirty="0" smtClean="0"/>
              <a:t> </a:t>
            </a:r>
            <a:r>
              <a:rPr lang="fi-FI" sz="2400" dirty="0" err="1" smtClean="0"/>
              <a:t>material</a:t>
            </a:r>
            <a:r>
              <a:rPr lang="fi-FI" sz="2400" dirty="0" smtClean="0"/>
              <a:t> </a:t>
            </a:r>
            <a:r>
              <a:rPr lang="fi-FI" sz="2400" dirty="0" err="1" smtClean="0"/>
              <a:t>som</a:t>
            </a:r>
            <a:r>
              <a:rPr lang="fi-FI" sz="2400" dirty="0" smtClean="0"/>
              <a:t> </a:t>
            </a:r>
            <a:r>
              <a:rPr lang="fi-FI" sz="2400" dirty="0" err="1" smtClean="0"/>
              <a:t>kan</a:t>
            </a:r>
            <a:r>
              <a:rPr lang="fi-FI" sz="2400" dirty="0" smtClean="0"/>
              <a:t> </a:t>
            </a:r>
            <a:r>
              <a:rPr lang="fi-FI" sz="2400" dirty="0" err="1" smtClean="0"/>
              <a:t>förstöras</a:t>
            </a:r>
            <a:r>
              <a:rPr lang="fi-FI" sz="2400" dirty="0" smtClean="0"/>
              <a:t> </a:t>
            </a:r>
            <a:r>
              <a:rPr lang="fi-FI" sz="2400" dirty="0" err="1" smtClean="0"/>
              <a:t>efter</a:t>
            </a:r>
            <a:r>
              <a:rPr lang="fi-FI" sz="2400" dirty="0" smtClean="0"/>
              <a:t> </a:t>
            </a:r>
            <a:r>
              <a:rPr lang="fi-FI" sz="2400" dirty="0" err="1" smtClean="0"/>
              <a:t>skanningen</a:t>
            </a:r>
            <a:r>
              <a:rPr lang="fi-FI" sz="2400" dirty="0" smtClean="0"/>
              <a:t>. </a:t>
            </a:r>
            <a:endParaRPr lang="fi-FI" sz="2400" dirty="0"/>
          </a:p>
        </p:txBody>
      </p:sp>
    </p:spTree>
    <p:extLst>
      <p:ext uri="{BB962C8B-B14F-4D97-AF65-F5344CB8AC3E}">
        <p14:creationId xmlns:p14="http://schemas.microsoft.com/office/powerpoint/2010/main" val="2036887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Kuva3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Text Box 3"/>
          <p:cNvSpPr txBox="1">
            <a:spLocks noChangeArrowheads="1"/>
          </p:cNvSpPr>
          <p:nvPr/>
        </p:nvSpPr>
        <p:spPr bwMode="auto">
          <a:xfrm>
            <a:off x="323850" y="188913"/>
            <a:ext cx="83518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fi-FI" altLang="fi-FI" sz="2000" b="1" dirty="0" err="1" smtClean="0">
                <a:solidFill>
                  <a:srgbClr val="990000"/>
                </a:solidFill>
              </a:rPr>
              <a:t>istvan.kecskemeti@arkisto.fi</a:t>
            </a:r>
            <a:endParaRPr lang="fi-FI" altLang="fi-FI" sz="2000" b="1" dirty="0">
              <a:solidFill>
                <a:srgbClr val="990000"/>
              </a:solidFill>
            </a:endParaRPr>
          </a:p>
        </p:txBody>
      </p:sp>
    </p:spTree>
    <p:extLst>
      <p:ext uri="{BB962C8B-B14F-4D97-AF65-F5344CB8AC3E}">
        <p14:creationId xmlns:p14="http://schemas.microsoft.com/office/powerpoint/2010/main" val="14787125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ruutu 1"/>
          <p:cNvSpPr txBox="1"/>
          <p:nvPr/>
        </p:nvSpPr>
        <p:spPr>
          <a:xfrm>
            <a:off x="595086" y="1494971"/>
            <a:ext cx="7982857" cy="5447645"/>
          </a:xfrm>
          <a:prstGeom prst="rect">
            <a:avLst/>
          </a:prstGeom>
          <a:noFill/>
        </p:spPr>
        <p:txBody>
          <a:bodyPr wrap="square" rtlCol="0">
            <a:spAutoFit/>
          </a:bodyPr>
          <a:lstStyle/>
          <a:p>
            <a:r>
              <a:rPr lang="sv-FI" sz="2400" b="1" dirty="0"/>
              <a:t>Framställning, förvaring och användning av </a:t>
            </a:r>
            <a:r>
              <a:rPr lang="sv-FI" sz="2400" b="1" dirty="0" smtClean="0"/>
              <a:t>handlingar</a:t>
            </a:r>
            <a:endParaRPr lang="fi-FI" sz="2400" dirty="0"/>
          </a:p>
          <a:p>
            <a:r>
              <a:rPr lang="sv-FI" sz="2400" dirty="0"/>
              <a:t>14 a §</a:t>
            </a:r>
            <a:endParaRPr lang="fi-FI" sz="2400" dirty="0"/>
          </a:p>
          <a:p>
            <a:r>
              <a:rPr lang="sv-FI" sz="2400" dirty="0"/>
              <a:t> </a:t>
            </a:r>
            <a:endParaRPr lang="fi-FI" sz="2400" dirty="0"/>
          </a:p>
          <a:p>
            <a:r>
              <a:rPr lang="sv-FI" sz="2400" dirty="0" smtClean="0"/>
              <a:t>”Riksarkivet </a:t>
            </a:r>
            <a:r>
              <a:rPr lang="sv-FI" sz="2400" dirty="0"/>
              <a:t>bestämmer om förstöring av </a:t>
            </a:r>
            <a:r>
              <a:rPr lang="sv-FI" sz="2400" dirty="0" err="1" smtClean="0"/>
              <a:t>originala</a:t>
            </a:r>
            <a:r>
              <a:rPr lang="sv-FI" sz="2400" dirty="0" smtClean="0"/>
              <a:t> exemplaren </a:t>
            </a:r>
            <a:r>
              <a:rPr lang="sv-FI" sz="2400" dirty="0"/>
              <a:t>av handlingar som Riksarkivet har bestämt att ska förvaras varaktigt och som överförts till elektronisk form. Originalexemplaret av en handling får förstöras när detta kan ske utan att bevarandet av, integriteten för eller fastställandet av autenticiteten av handlingen eller av uppgifterna i den </a:t>
            </a:r>
            <a:r>
              <a:rPr lang="sv-FI" sz="2400" dirty="0" smtClean="0"/>
              <a:t>äventyras (riskeras) </a:t>
            </a:r>
            <a:r>
              <a:rPr lang="sv-FI" sz="2400" dirty="0"/>
              <a:t>och utan att handlingens kulturhistoriska värde eller bevisvärde minskar</a:t>
            </a:r>
            <a:r>
              <a:rPr lang="sv-FI" sz="2400" dirty="0" smtClean="0"/>
              <a:t>.”</a:t>
            </a:r>
          </a:p>
          <a:p>
            <a:endParaRPr lang="sv-FI" sz="2400" dirty="0"/>
          </a:p>
          <a:p>
            <a:r>
              <a:rPr lang="sv-FI" sz="2400" dirty="0"/>
              <a:t>Lagarna </a:t>
            </a:r>
            <a:r>
              <a:rPr lang="sv-FI" sz="2400" dirty="0" smtClean="0"/>
              <a:t>(lagen om Riksarkiv samt förändringar i arkivlagen) avses </a:t>
            </a:r>
            <a:r>
              <a:rPr lang="sv-FI" sz="2400" dirty="0"/>
              <a:t>träda i kraft den 1 januari 2017</a:t>
            </a:r>
            <a:r>
              <a:rPr lang="sv-FI" sz="2400" dirty="0" smtClean="0"/>
              <a:t>.</a:t>
            </a:r>
            <a:endParaRPr lang="fi-FI" dirty="0"/>
          </a:p>
          <a:p>
            <a:r>
              <a:rPr lang="sv-FI" dirty="0"/>
              <a:t> </a:t>
            </a:r>
            <a:endParaRPr lang="fi-FI" dirty="0"/>
          </a:p>
          <a:p>
            <a:endParaRPr lang="fi-FI" dirty="0"/>
          </a:p>
        </p:txBody>
      </p:sp>
      <p:sp>
        <p:nvSpPr>
          <p:cNvPr id="3" name="Tekstiruutu 2"/>
          <p:cNvSpPr txBox="1"/>
          <p:nvPr/>
        </p:nvSpPr>
        <p:spPr>
          <a:xfrm>
            <a:off x="2090057" y="752641"/>
            <a:ext cx="6270172" cy="584775"/>
          </a:xfrm>
          <a:prstGeom prst="rect">
            <a:avLst/>
          </a:prstGeom>
          <a:noFill/>
        </p:spPr>
        <p:txBody>
          <a:bodyPr wrap="square" rtlCol="0">
            <a:spAutoFit/>
          </a:bodyPr>
          <a:lstStyle/>
          <a:p>
            <a:r>
              <a:rPr lang="fi-FI" sz="3200" b="1" dirty="0" err="1" smtClean="0">
                <a:latin typeface="Arial" panose="020B0604020202020204" pitchFamily="34" charset="0"/>
                <a:cs typeface="Arial" panose="020B0604020202020204" pitchFamily="34" charset="0"/>
              </a:rPr>
              <a:t>Förändringar</a:t>
            </a:r>
            <a:r>
              <a:rPr lang="fi-FI" sz="3200" b="1" dirty="0" smtClean="0">
                <a:latin typeface="Arial" panose="020B0604020202020204" pitchFamily="34" charset="0"/>
                <a:cs typeface="Arial" panose="020B0604020202020204" pitchFamily="34" charset="0"/>
              </a:rPr>
              <a:t> i </a:t>
            </a:r>
            <a:r>
              <a:rPr lang="fi-FI" sz="3200" b="1" dirty="0" err="1" smtClean="0">
                <a:latin typeface="Arial" panose="020B0604020202020204" pitchFamily="34" charset="0"/>
                <a:cs typeface="Arial" panose="020B0604020202020204" pitchFamily="34" charset="0"/>
              </a:rPr>
              <a:t>arkivlagen</a:t>
            </a:r>
            <a:endParaRPr lang="fi-FI"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60695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ruutu 1"/>
          <p:cNvSpPr txBox="1"/>
          <p:nvPr/>
        </p:nvSpPr>
        <p:spPr>
          <a:xfrm>
            <a:off x="188683" y="1518557"/>
            <a:ext cx="8766629" cy="4893647"/>
          </a:xfrm>
          <a:prstGeom prst="rect">
            <a:avLst/>
          </a:prstGeom>
          <a:noFill/>
        </p:spPr>
        <p:txBody>
          <a:bodyPr wrap="square" rtlCol="0">
            <a:spAutoFit/>
          </a:bodyPr>
          <a:lstStyle/>
          <a:p>
            <a:r>
              <a:rPr lang="fi-FI" sz="2400" dirty="0" err="1" smtClean="0"/>
              <a:t>Riksarkivet</a:t>
            </a:r>
            <a:r>
              <a:rPr lang="fi-FI" sz="2400" dirty="0" smtClean="0"/>
              <a:t> </a:t>
            </a:r>
            <a:r>
              <a:rPr lang="fi-FI" sz="2400" dirty="0" err="1" smtClean="0"/>
              <a:t>kommer</a:t>
            </a:r>
            <a:r>
              <a:rPr lang="fi-FI" sz="2400" dirty="0" smtClean="0"/>
              <a:t> </a:t>
            </a:r>
            <a:r>
              <a:rPr lang="fi-FI" sz="2400" dirty="0" err="1" smtClean="0"/>
              <a:t>att</a:t>
            </a:r>
            <a:r>
              <a:rPr lang="fi-FI" sz="2400" dirty="0" smtClean="0"/>
              <a:t> ha </a:t>
            </a:r>
            <a:r>
              <a:rPr lang="fi-FI" sz="2400" dirty="0" err="1" smtClean="0"/>
              <a:t>rätt</a:t>
            </a:r>
            <a:r>
              <a:rPr lang="fi-FI" sz="2400" dirty="0" smtClean="0"/>
              <a:t> </a:t>
            </a:r>
            <a:r>
              <a:rPr lang="fi-FI" sz="2400" dirty="0" err="1" smtClean="0"/>
              <a:t>att</a:t>
            </a:r>
            <a:r>
              <a:rPr lang="fi-FI" sz="2400" dirty="0" smtClean="0"/>
              <a:t> </a:t>
            </a:r>
            <a:r>
              <a:rPr lang="fi-FI" sz="2400" dirty="0" err="1" smtClean="0"/>
              <a:t>bestämma</a:t>
            </a:r>
            <a:r>
              <a:rPr lang="fi-FI" sz="2400" dirty="0" smtClean="0"/>
              <a:t> </a:t>
            </a:r>
            <a:r>
              <a:rPr lang="fi-FI" sz="2400" dirty="0" err="1" smtClean="0"/>
              <a:t>om</a:t>
            </a:r>
            <a:r>
              <a:rPr lang="fi-FI" sz="2400" dirty="0" smtClean="0"/>
              <a:t> </a:t>
            </a:r>
            <a:r>
              <a:rPr lang="fi-FI" sz="2400" b="1" dirty="0" err="1" smtClean="0"/>
              <a:t>förstöringen</a:t>
            </a:r>
            <a:r>
              <a:rPr lang="fi-FI" sz="2400" dirty="0" smtClean="0"/>
              <a:t> </a:t>
            </a:r>
            <a:r>
              <a:rPr lang="fi-FI" sz="2400" b="1" dirty="0" smtClean="0"/>
              <a:t>av </a:t>
            </a:r>
            <a:r>
              <a:rPr lang="fi-FI" sz="2400" b="1" dirty="0" err="1" smtClean="0"/>
              <a:t>originalexemplaren</a:t>
            </a:r>
            <a:r>
              <a:rPr lang="fi-FI" sz="2400" b="1" dirty="0" smtClean="0"/>
              <a:t> </a:t>
            </a:r>
            <a:r>
              <a:rPr lang="fi-FI" sz="2400" dirty="0" smtClean="0"/>
              <a:t>av </a:t>
            </a:r>
            <a:r>
              <a:rPr lang="fi-FI" sz="2400" dirty="0" err="1" smtClean="0"/>
              <a:t>handlingar</a:t>
            </a:r>
            <a:r>
              <a:rPr lang="fi-FI" sz="2400" dirty="0" smtClean="0"/>
              <a:t> </a:t>
            </a:r>
            <a:r>
              <a:rPr lang="fi-FI" sz="2400" dirty="0" err="1" smtClean="0"/>
              <a:t>som</a:t>
            </a:r>
            <a:r>
              <a:rPr lang="fi-FI" sz="2400" dirty="0" smtClean="0"/>
              <a:t> </a:t>
            </a:r>
            <a:r>
              <a:rPr lang="fi-FI" sz="2400" dirty="0" err="1" smtClean="0"/>
              <a:t>Riksarkivet</a:t>
            </a:r>
            <a:r>
              <a:rPr lang="fi-FI" sz="2400" dirty="0" smtClean="0"/>
              <a:t> </a:t>
            </a:r>
            <a:r>
              <a:rPr lang="fi-FI" sz="2400" dirty="0" err="1" smtClean="0"/>
              <a:t>har</a:t>
            </a:r>
            <a:r>
              <a:rPr lang="fi-FI" sz="2400" dirty="0" smtClean="0"/>
              <a:t> </a:t>
            </a:r>
            <a:r>
              <a:rPr lang="fi-FI" sz="2400" dirty="0" err="1" smtClean="0"/>
              <a:t>bestämt</a:t>
            </a:r>
            <a:r>
              <a:rPr lang="fi-FI" sz="2400" dirty="0" smtClean="0"/>
              <a:t> </a:t>
            </a:r>
            <a:r>
              <a:rPr lang="fi-FI" sz="2400" dirty="0" err="1" smtClean="0"/>
              <a:t>att</a:t>
            </a:r>
            <a:r>
              <a:rPr lang="fi-FI" sz="2400" dirty="0" smtClean="0"/>
              <a:t> </a:t>
            </a:r>
            <a:r>
              <a:rPr lang="fi-FI" sz="2400" dirty="0" err="1" smtClean="0"/>
              <a:t>ska</a:t>
            </a:r>
            <a:r>
              <a:rPr lang="fi-FI" sz="2400" dirty="0" smtClean="0"/>
              <a:t> </a:t>
            </a:r>
            <a:r>
              <a:rPr lang="fi-FI" sz="2400" dirty="0" err="1" smtClean="0"/>
              <a:t>förvaras</a:t>
            </a:r>
            <a:r>
              <a:rPr lang="fi-FI" sz="2400" dirty="0" smtClean="0"/>
              <a:t> </a:t>
            </a:r>
            <a:r>
              <a:rPr lang="fi-FI" sz="2400" dirty="0" err="1" smtClean="0"/>
              <a:t>varaktigt</a:t>
            </a:r>
            <a:r>
              <a:rPr lang="fi-FI" sz="2400" dirty="0" smtClean="0"/>
              <a:t> </a:t>
            </a:r>
            <a:r>
              <a:rPr lang="fi-FI" sz="2400" dirty="0" err="1" smtClean="0"/>
              <a:t>och</a:t>
            </a:r>
            <a:r>
              <a:rPr lang="fi-FI" sz="2400" dirty="0" smtClean="0"/>
              <a:t> </a:t>
            </a:r>
            <a:r>
              <a:rPr lang="fi-FI" sz="2400" b="1" dirty="0" err="1" smtClean="0"/>
              <a:t>som</a:t>
            </a:r>
            <a:r>
              <a:rPr lang="fi-FI" sz="2400" b="1" dirty="0" smtClean="0"/>
              <a:t> </a:t>
            </a:r>
            <a:r>
              <a:rPr lang="fi-FI" sz="2400" b="1" dirty="0" err="1" smtClean="0"/>
              <a:t>överförts</a:t>
            </a:r>
            <a:r>
              <a:rPr lang="fi-FI" sz="2400" b="1" dirty="0" smtClean="0"/>
              <a:t> </a:t>
            </a:r>
            <a:r>
              <a:rPr lang="fi-FI" sz="2400" b="1" dirty="0" err="1" smtClean="0"/>
              <a:t>till</a:t>
            </a:r>
            <a:r>
              <a:rPr lang="fi-FI" sz="2400" b="1" dirty="0" smtClean="0"/>
              <a:t> </a:t>
            </a:r>
            <a:r>
              <a:rPr lang="fi-FI" sz="2400" b="1" dirty="0" err="1" smtClean="0"/>
              <a:t>elektronisk</a:t>
            </a:r>
            <a:r>
              <a:rPr lang="fi-FI" sz="2400" b="1" dirty="0" smtClean="0"/>
              <a:t> </a:t>
            </a:r>
            <a:r>
              <a:rPr lang="fi-FI" sz="2400" b="1" dirty="0" err="1" smtClean="0"/>
              <a:t>form</a:t>
            </a:r>
            <a:r>
              <a:rPr lang="fi-FI" sz="2400" b="1" dirty="0" smtClean="0"/>
              <a:t> </a:t>
            </a:r>
            <a:r>
              <a:rPr lang="fi-FI" sz="2400" dirty="0" err="1" smtClean="0"/>
              <a:t>vid</a:t>
            </a:r>
            <a:r>
              <a:rPr lang="fi-FI" sz="2400" dirty="0" smtClean="0"/>
              <a:t> </a:t>
            </a:r>
            <a:r>
              <a:rPr lang="fi-FI" sz="2400" dirty="0" err="1" smtClean="0"/>
              <a:t>digitalisering</a:t>
            </a:r>
            <a:r>
              <a:rPr lang="fi-FI" sz="2400" dirty="0" smtClean="0"/>
              <a:t>.</a:t>
            </a:r>
          </a:p>
          <a:p>
            <a:endParaRPr lang="fi-FI" sz="2400" b="1" dirty="0" smtClean="0"/>
          </a:p>
          <a:p>
            <a:r>
              <a:rPr lang="fi-FI" sz="2400" dirty="0" err="1" smtClean="0"/>
              <a:t>Med</a:t>
            </a:r>
            <a:r>
              <a:rPr lang="fi-FI" sz="2400" dirty="0" smtClean="0"/>
              <a:t> </a:t>
            </a:r>
            <a:r>
              <a:rPr lang="fi-FI" sz="2400" dirty="0" err="1" smtClean="0"/>
              <a:t>originalexemplar</a:t>
            </a:r>
            <a:r>
              <a:rPr lang="fi-FI" sz="2400" dirty="0" smtClean="0"/>
              <a:t> </a:t>
            </a:r>
            <a:r>
              <a:rPr lang="fi-FI" sz="2400" dirty="0" err="1" smtClean="0"/>
              <a:t>ska</a:t>
            </a:r>
            <a:r>
              <a:rPr lang="fi-FI" sz="2400" dirty="0" smtClean="0"/>
              <a:t> </a:t>
            </a:r>
            <a:r>
              <a:rPr lang="fi-FI" sz="2400" dirty="0" err="1" smtClean="0"/>
              <a:t>avses</a:t>
            </a:r>
            <a:r>
              <a:rPr lang="fi-FI" sz="2400" dirty="0" smtClean="0"/>
              <a:t> det </a:t>
            </a:r>
            <a:r>
              <a:rPr lang="fi-FI" sz="2400" dirty="0" err="1" smtClean="0"/>
              <a:t>arkivexemplar</a:t>
            </a:r>
            <a:r>
              <a:rPr lang="fi-FI" sz="2400" dirty="0" smtClean="0"/>
              <a:t> </a:t>
            </a:r>
            <a:r>
              <a:rPr lang="fi-FI" sz="2400" dirty="0" err="1" smtClean="0"/>
              <a:t>som</a:t>
            </a:r>
            <a:r>
              <a:rPr lang="fi-FI" sz="2400" dirty="0" smtClean="0"/>
              <a:t> </a:t>
            </a:r>
            <a:r>
              <a:rPr lang="fi-FI" sz="2400" dirty="0" err="1" smtClean="0"/>
              <a:t>fanns</a:t>
            </a:r>
            <a:r>
              <a:rPr lang="fi-FI" sz="2400" dirty="0" smtClean="0"/>
              <a:t> i </a:t>
            </a:r>
            <a:r>
              <a:rPr lang="fi-FI" sz="2400" dirty="0" err="1" smtClean="0"/>
              <a:t>arkivet</a:t>
            </a:r>
            <a:r>
              <a:rPr lang="fi-FI" sz="2400" dirty="0" smtClean="0"/>
              <a:t> </a:t>
            </a:r>
            <a:r>
              <a:rPr lang="fi-FI" sz="2400" dirty="0" err="1" smtClean="0"/>
              <a:t>före</a:t>
            </a:r>
            <a:r>
              <a:rPr lang="fi-FI" sz="2400" dirty="0" smtClean="0"/>
              <a:t> </a:t>
            </a:r>
            <a:r>
              <a:rPr lang="fi-FI" sz="2400" dirty="0" err="1" smtClean="0"/>
              <a:t>digitaliseringen</a:t>
            </a:r>
            <a:r>
              <a:rPr lang="fi-FI" sz="2400" dirty="0" smtClean="0"/>
              <a:t>.</a:t>
            </a:r>
          </a:p>
          <a:p>
            <a:endParaRPr lang="fi-FI" sz="2400" dirty="0" smtClean="0"/>
          </a:p>
          <a:p>
            <a:r>
              <a:rPr lang="fi-FI" sz="2400" dirty="0" smtClean="0"/>
              <a:t>För </a:t>
            </a:r>
            <a:r>
              <a:rPr lang="fi-FI" sz="2400" dirty="0" err="1" smtClean="0"/>
              <a:t>att</a:t>
            </a:r>
            <a:r>
              <a:rPr lang="fi-FI" sz="2400" dirty="0" smtClean="0"/>
              <a:t> det </a:t>
            </a:r>
            <a:r>
              <a:rPr lang="fi-FI" sz="2400" dirty="0" err="1" smtClean="0"/>
              <a:t>ursprungliga</a:t>
            </a:r>
            <a:r>
              <a:rPr lang="fi-FI" sz="2400" dirty="0" smtClean="0"/>
              <a:t> </a:t>
            </a:r>
            <a:r>
              <a:rPr lang="fi-FI" sz="2400" dirty="0" err="1" smtClean="0"/>
              <a:t>analoga</a:t>
            </a:r>
            <a:r>
              <a:rPr lang="fi-FI" sz="2400" dirty="0" smtClean="0"/>
              <a:t> </a:t>
            </a:r>
            <a:r>
              <a:rPr lang="fi-FI" sz="2400" dirty="0" err="1" smtClean="0"/>
              <a:t>materialet</a:t>
            </a:r>
            <a:r>
              <a:rPr lang="fi-FI" sz="2400" dirty="0" smtClean="0"/>
              <a:t> </a:t>
            </a:r>
            <a:r>
              <a:rPr lang="fi-FI" sz="2400" dirty="0" err="1" smtClean="0"/>
              <a:t>ska</a:t>
            </a:r>
            <a:r>
              <a:rPr lang="fi-FI" sz="2400" dirty="0" smtClean="0"/>
              <a:t> </a:t>
            </a:r>
            <a:r>
              <a:rPr lang="fi-FI" sz="2400" dirty="0" err="1" smtClean="0"/>
              <a:t>få</a:t>
            </a:r>
            <a:r>
              <a:rPr lang="fi-FI" sz="2400" dirty="0" smtClean="0"/>
              <a:t> </a:t>
            </a:r>
            <a:r>
              <a:rPr lang="fi-FI" sz="2400" dirty="0" err="1" smtClean="0"/>
              <a:t>förstöras</a:t>
            </a:r>
            <a:r>
              <a:rPr lang="fi-FI" sz="2400" dirty="0" smtClean="0"/>
              <a:t> </a:t>
            </a:r>
            <a:r>
              <a:rPr lang="fi-FI" sz="2400" dirty="0" err="1" smtClean="0"/>
              <a:t>förutsätts</a:t>
            </a:r>
            <a:r>
              <a:rPr lang="fi-FI" sz="2400" dirty="0" smtClean="0"/>
              <a:t> det </a:t>
            </a:r>
            <a:r>
              <a:rPr lang="fi-FI" sz="2400" dirty="0" err="1" smtClean="0"/>
              <a:t>alltså</a:t>
            </a:r>
            <a:r>
              <a:rPr lang="fi-FI" sz="2400" dirty="0" smtClean="0"/>
              <a:t> </a:t>
            </a:r>
            <a:r>
              <a:rPr lang="fi-FI" sz="2400" dirty="0" err="1" smtClean="0"/>
              <a:t>att</a:t>
            </a:r>
            <a:r>
              <a:rPr lang="fi-FI" sz="2400" dirty="0" smtClean="0"/>
              <a:t> det </a:t>
            </a:r>
            <a:r>
              <a:rPr lang="fi-FI" sz="2400" dirty="0" err="1" smtClean="0"/>
              <a:t>finns</a:t>
            </a:r>
            <a:r>
              <a:rPr lang="fi-FI" sz="2400" dirty="0" smtClean="0"/>
              <a:t> </a:t>
            </a:r>
            <a:r>
              <a:rPr lang="fi-FI" sz="2400" b="1" dirty="0" err="1" smtClean="0"/>
              <a:t>digitaliseringsmetoder</a:t>
            </a:r>
            <a:r>
              <a:rPr lang="fi-FI" sz="2400" dirty="0" smtClean="0"/>
              <a:t> </a:t>
            </a:r>
            <a:r>
              <a:rPr lang="fi-FI" sz="2400" dirty="0" err="1" smtClean="0"/>
              <a:t>som</a:t>
            </a:r>
            <a:r>
              <a:rPr lang="fi-FI" sz="2400" dirty="0" smtClean="0"/>
              <a:t> </a:t>
            </a:r>
            <a:r>
              <a:rPr lang="fi-FI" sz="2400" dirty="0" err="1" smtClean="0"/>
              <a:t>tar</a:t>
            </a:r>
            <a:r>
              <a:rPr lang="fi-FI" sz="2400" dirty="0" smtClean="0"/>
              <a:t> </a:t>
            </a:r>
            <a:r>
              <a:rPr lang="fi-FI" sz="2400" dirty="0" err="1" smtClean="0"/>
              <a:t>hänsyn</a:t>
            </a:r>
            <a:r>
              <a:rPr lang="fi-FI" sz="2400" dirty="0" smtClean="0"/>
              <a:t> </a:t>
            </a:r>
            <a:r>
              <a:rPr lang="fi-FI" sz="2400" dirty="0" err="1" smtClean="0"/>
              <a:t>kravena</a:t>
            </a:r>
            <a:r>
              <a:rPr lang="fi-FI" sz="2400" dirty="0" smtClean="0"/>
              <a:t> </a:t>
            </a:r>
            <a:r>
              <a:rPr lang="fi-FI" sz="2400" dirty="0" err="1" smtClean="0"/>
              <a:t>och</a:t>
            </a:r>
            <a:r>
              <a:rPr lang="fi-FI" sz="2400" dirty="0" smtClean="0"/>
              <a:t> </a:t>
            </a:r>
            <a:r>
              <a:rPr lang="fi-FI" sz="2400" b="1" dirty="0" smtClean="0"/>
              <a:t>ett </a:t>
            </a:r>
            <a:r>
              <a:rPr lang="fi-FI" sz="2400" b="1" dirty="0" err="1" smtClean="0"/>
              <a:t>system</a:t>
            </a:r>
            <a:r>
              <a:rPr lang="fi-FI" sz="2400" b="1" dirty="0" smtClean="0"/>
              <a:t> för </a:t>
            </a:r>
            <a:r>
              <a:rPr lang="fi-FI" sz="2400" b="1" dirty="0" err="1" smtClean="0"/>
              <a:t>varaktig</a:t>
            </a:r>
            <a:r>
              <a:rPr lang="fi-FI" sz="2400" b="1" dirty="0" smtClean="0"/>
              <a:t> </a:t>
            </a:r>
            <a:r>
              <a:rPr lang="fi-FI" sz="2400" b="1" dirty="0" err="1" smtClean="0"/>
              <a:t>förvaring</a:t>
            </a:r>
            <a:r>
              <a:rPr lang="fi-FI" sz="2400" b="1" dirty="0" smtClean="0"/>
              <a:t> </a:t>
            </a:r>
            <a:r>
              <a:rPr lang="fi-FI" sz="2400" dirty="0" err="1" smtClean="0"/>
              <a:t>som</a:t>
            </a:r>
            <a:r>
              <a:rPr lang="fi-FI" sz="2400" dirty="0" smtClean="0"/>
              <a:t> </a:t>
            </a:r>
            <a:r>
              <a:rPr lang="fi-FI" sz="2400" dirty="0" err="1" smtClean="0"/>
              <a:t>garanterar</a:t>
            </a:r>
            <a:r>
              <a:rPr lang="fi-FI" sz="2400" dirty="0" smtClean="0"/>
              <a:t> </a:t>
            </a:r>
            <a:r>
              <a:rPr lang="fi-FI" sz="2400" dirty="0" err="1" smtClean="0"/>
              <a:t>att</a:t>
            </a:r>
            <a:r>
              <a:rPr lang="fi-FI" sz="2400" dirty="0" smtClean="0"/>
              <a:t> </a:t>
            </a:r>
            <a:r>
              <a:rPr lang="fi-FI" sz="2400" dirty="0" err="1" smtClean="0"/>
              <a:t>handlingen</a:t>
            </a:r>
            <a:r>
              <a:rPr lang="fi-FI" sz="2400" dirty="0" smtClean="0"/>
              <a:t> </a:t>
            </a:r>
            <a:r>
              <a:rPr lang="fi-FI" sz="2400" dirty="0" err="1" smtClean="0"/>
              <a:t>bevaras</a:t>
            </a:r>
            <a:r>
              <a:rPr lang="fi-FI" sz="2400" dirty="0" smtClean="0"/>
              <a:t> </a:t>
            </a:r>
            <a:r>
              <a:rPr lang="fi-FI" sz="2400" dirty="0" err="1" smtClean="0"/>
              <a:t>och</a:t>
            </a:r>
            <a:r>
              <a:rPr lang="fi-FI" sz="2400" dirty="0" smtClean="0"/>
              <a:t> </a:t>
            </a:r>
            <a:r>
              <a:rPr lang="fi-FI" sz="2400" dirty="0" err="1" smtClean="0"/>
              <a:t>behåller</a:t>
            </a:r>
            <a:r>
              <a:rPr lang="fi-FI" sz="2400" dirty="0" smtClean="0"/>
              <a:t> </a:t>
            </a:r>
            <a:r>
              <a:rPr lang="fi-FI" sz="2400" dirty="0" err="1" smtClean="0"/>
              <a:t>sin</a:t>
            </a:r>
            <a:r>
              <a:rPr lang="fi-FI" sz="2400" dirty="0" smtClean="0"/>
              <a:t> </a:t>
            </a:r>
            <a:r>
              <a:rPr lang="fi-FI" sz="2400" dirty="0" err="1" smtClean="0"/>
              <a:t>integritet</a:t>
            </a:r>
            <a:r>
              <a:rPr lang="fi-FI" sz="2400" dirty="0" smtClean="0"/>
              <a:t> </a:t>
            </a:r>
            <a:r>
              <a:rPr lang="fi-FI" sz="2400" dirty="0" err="1" smtClean="0"/>
              <a:t>och</a:t>
            </a:r>
            <a:r>
              <a:rPr lang="fi-FI" sz="2400" dirty="0" smtClean="0"/>
              <a:t> </a:t>
            </a:r>
            <a:r>
              <a:rPr lang="fi-FI" sz="2400" dirty="0" err="1" smtClean="0"/>
              <a:t>gör</a:t>
            </a:r>
            <a:r>
              <a:rPr lang="fi-FI" sz="2400" dirty="0" smtClean="0"/>
              <a:t> det </a:t>
            </a:r>
            <a:r>
              <a:rPr lang="fi-FI" sz="2400" dirty="0" err="1" smtClean="0"/>
              <a:t>möjligt</a:t>
            </a:r>
            <a:r>
              <a:rPr lang="fi-FI" sz="2400" dirty="0" smtClean="0"/>
              <a:t> </a:t>
            </a:r>
            <a:r>
              <a:rPr lang="fi-FI" sz="2400" dirty="0" err="1" smtClean="0"/>
              <a:t>att</a:t>
            </a:r>
            <a:r>
              <a:rPr lang="fi-FI" sz="2400" dirty="0" smtClean="0"/>
              <a:t> </a:t>
            </a:r>
            <a:r>
              <a:rPr lang="fi-FI" sz="2400" dirty="0" err="1" smtClean="0"/>
              <a:t>använda</a:t>
            </a:r>
            <a:r>
              <a:rPr lang="fi-FI" sz="2400" dirty="0" smtClean="0"/>
              <a:t> den. </a:t>
            </a:r>
          </a:p>
          <a:p>
            <a:endParaRPr lang="fi-FI" sz="2400" dirty="0" smtClean="0"/>
          </a:p>
        </p:txBody>
      </p:sp>
      <p:sp>
        <p:nvSpPr>
          <p:cNvPr id="3" name="Tekstiruutu 2"/>
          <p:cNvSpPr txBox="1"/>
          <p:nvPr/>
        </p:nvSpPr>
        <p:spPr>
          <a:xfrm>
            <a:off x="977900" y="932934"/>
            <a:ext cx="7874000" cy="584775"/>
          </a:xfrm>
          <a:prstGeom prst="rect">
            <a:avLst/>
          </a:prstGeom>
          <a:noFill/>
        </p:spPr>
        <p:txBody>
          <a:bodyPr wrap="square" rtlCol="0">
            <a:spAutoFit/>
          </a:bodyPr>
          <a:lstStyle/>
          <a:p>
            <a:r>
              <a:rPr lang="fi-FI" sz="3200" b="1" dirty="0" err="1" smtClean="0"/>
              <a:t>Motiveringar</a:t>
            </a:r>
            <a:r>
              <a:rPr lang="fi-FI" sz="3200" b="1" dirty="0" smtClean="0"/>
              <a:t> av </a:t>
            </a:r>
            <a:r>
              <a:rPr lang="fi-FI" sz="3200" b="1" dirty="0" err="1" smtClean="0"/>
              <a:t>lagförslag</a:t>
            </a:r>
            <a:r>
              <a:rPr lang="fi-FI" sz="3200" b="1" dirty="0" smtClean="0"/>
              <a:t>:</a:t>
            </a:r>
            <a:endParaRPr lang="fi-FI" sz="3200" b="1" dirty="0"/>
          </a:p>
        </p:txBody>
      </p:sp>
    </p:spTree>
    <p:extLst>
      <p:ext uri="{BB962C8B-B14F-4D97-AF65-F5344CB8AC3E}">
        <p14:creationId xmlns:p14="http://schemas.microsoft.com/office/powerpoint/2010/main" val="2376091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ruutu 1"/>
          <p:cNvSpPr txBox="1"/>
          <p:nvPr/>
        </p:nvSpPr>
        <p:spPr>
          <a:xfrm>
            <a:off x="188684" y="1517709"/>
            <a:ext cx="8766629" cy="4893647"/>
          </a:xfrm>
          <a:prstGeom prst="rect">
            <a:avLst/>
          </a:prstGeom>
          <a:noFill/>
        </p:spPr>
        <p:txBody>
          <a:bodyPr wrap="square" rtlCol="0">
            <a:spAutoFit/>
          </a:bodyPr>
          <a:lstStyle/>
          <a:p>
            <a:r>
              <a:rPr lang="fi-FI" sz="2400" dirty="0" smtClean="0"/>
              <a:t>En </a:t>
            </a:r>
            <a:r>
              <a:rPr lang="fi-FI" sz="2400" dirty="0" err="1" smtClean="0"/>
              <a:t>handling</a:t>
            </a:r>
            <a:r>
              <a:rPr lang="fi-FI" sz="2400" dirty="0" smtClean="0"/>
              <a:t> </a:t>
            </a:r>
            <a:r>
              <a:rPr lang="fi-FI" sz="2400" dirty="0" err="1" smtClean="0"/>
              <a:t>som</a:t>
            </a:r>
            <a:r>
              <a:rPr lang="fi-FI" sz="2400" dirty="0" smtClean="0"/>
              <a:t> </a:t>
            </a:r>
            <a:r>
              <a:rPr lang="fi-FI" sz="2400" dirty="0" err="1" smtClean="0"/>
              <a:t>överförts</a:t>
            </a:r>
            <a:r>
              <a:rPr lang="fi-FI" sz="2400" dirty="0" smtClean="0"/>
              <a:t> </a:t>
            </a:r>
            <a:r>
              <a:rPr lang="fi-FI" sz="2400" dirty="0" err="1" smtClean="0"/>
              <a:t>till</a:t>
            </a:r>
            <a:r>
              <a:rPr lang="fi-FI" sz="2400" dirty="0" smtClean="0"/>
              <a:t> </a:t>
            </a:r>
            <a:r>
              <a:rPr lang="fi-FI" sz="2400" dirty="0" err="1" smtClean="0"/>
              <a:t>elektronisk</a:t>
            </a:r>
            <a:r>
              <a:rPr lang="fi-FI" sz="2400" dirty="0" smtClean="0"/>
              <a:t> </a:t>
            </a:r>
            <a:r>
              <a:rPr lang="fi-FI" sz="2400" dirty="0" err="1" smtClean="0"/>
              <a:t>form</a:t>
            </a:r>
            <a:r>
              <a:rPr lang="fi-FI" sz="2400" dirty="0" smtClean="0"/>
              <a:t> </a:t>
            </a:r>
            <a:r>
              <a:rPr lang="fi-FI" sz="2400" dirty="0" err="1" smtClean="0"/>
              <a:t>på</a:t>
            </a:r>
            <a:r>
              <a:rPr lang="fi-FI" sz="2400" dirty="0" smtClean="0"/>
              <a:t> ett </a:t>
            </a:r>
            <a:r>
              <a:rPr lang="fi-FI" sz="2400" dirty="0" err="1" smtClean="0"/>
              <a:t>sätt</a:t>
            </a:r>
            <a:r>
              <a:rPr lang="fi-FI" sz="2400" dirty="0" smtClean="0"/>
              <a:t> </a:t>
            </a:r>
            <a:r>
              <a:rPr lang="fi-FI" sz="2400" dirty="0" err="1" smtClean="0"/>
              <a:t>som</a:t>
            </a:r>
            <a:r>
              <a:rPr lang="fi-FI" sz="2400" dirty="0" smtClean="0"/>
              <a:t> </a:t>
            </a:r>
            <a:r>
              <a:rPr lang="fi-FI" sz="2400" dirty="0" err="1" smtClean="0"/>
              <a:t>garanterar</a:t>
            </a:r>
            <a:r>
              <a:rPr lang="fi-FI" sz="2400" dirty="0" smtClean="0"/>
              <a:t> </a:t>
            </a:r>
            <a:r>
              <a:rPr lang="fi-FI" sz="2400" dirty="0" err="1" smtClean="0"/>
              <a:t>handlingens</a:t>
            </a:r>
            <a:r>
              <a:rPr lang="fi-FI" sz="2400" dirty="0" smtClean="0"/>
              <a:t> </a:t>
            </a:r>
            <a:r>
              <a:rPr lang="fi-FI" sz="2400" dirty="0" err="1" smtClean="0"/>
              <a:t>autenticitet</a:t>
            </a:r>
            <a:r>
              <a:rPr lang="fi-FI" sz="2400" dirty="0" smtClean="0"/>
              <a:t> </a:t>
            </a:r>
            <a:r>
              <a:rPr lang="fi-FI" sz="2400" dirty="0" err="1" smtClean="0"/>
              <a:t>och</a:t>
            </a:r>
            <a:r>
              <a:rPr lang="fi-FI" sz="2400" dirty="0" smtClean="0"/>
              <a:t> </a:t>
            </a:r>
            <a:r>
              <a:rPr lang="fi-FI" sz="2400" dirty="0" err="1" smtClean="0"/>
              <a:t>integritet</a:t>
            </a:r>
            <a:r>
              <a:rPr lang="fi-FI" sz="2400" dirty="0" smtClean="0"/>
              <a:t> </a:t>
            </a:r>
            <a:r>
              <a:rPr lang="fi-FI" sz="2400" dirty="0" err="1" smtClean="0"/>
              <a:t>ska</a:t>
            </a:r>
            <a:r>
              <a:rPr lang="fi-FI" sz="2400" dirty="0" smtClean="0"/>
              <a:t> </a:t>
            </a:r>
            <a:r>
              <a:rPr lang="fi-FI" sz="2400" dirty="0" err="1" smtClean="0"/>
              <a:t>betraktas</a:t>
            </a:r>
            <a:r>
              <a:rPr lang="fi-FI" sz="2400" dirty="0" smtClean="0"/>
              <a:t> </a:t>
            </a:r>
            <a:r>
              <a:rPr lang="fi-FI" sz="2400" b="1" dirty="0" err="1" smtClean="0"/>
              <a:t>som</a:t>
            </a:r>
            <a:r>
              <a:rPr lang="fi-FI" sz="2400" b="1" dirty="0" smtClean="0"/>
              <a:t> en </a:t>
            </a:r>
            <a:r>
              <a:rPr lang="fi-FI" sz="2400" b="1" dirty="0" err="1" smtClean="0"/>
              <a:t>sådan</a:t>
            </a:r>
            <a:r>
              <a:rPr lang="fi-FI" sz="2400" b="1" dirty="0" smtClean="0"/>
              <a:t> </a:t>
            </a:r>
            <a:r>
              <a:rPr lang="fi-FI" sz="2400" b="1" dirty="0" err="1" smtClean="0"/>
              <a:t>originalhandlin</a:t>
            </a:r>
            <a:r>
              <a:rPr lang="fi-FI" sz="2400" dirty="0" err="1" smtClean="0"/>
              <a:t>g</a:t>
            </a:r>
            <a:r>
              <a:rPr lang="fi-FI" sz="2400" dirty="0" smtClean="0"/>
              <a:t> </a:t>
            </a:r>
            <a:r>
              <a:rPr lang="fi-FI" sz="2400" dirty="0" err="1" smtClean="0"/>
              <a:t>som</a:t>
            </a:r>
            <a:r>
              <a:rPr lang="fi-FI" sz="2400" dirty="0" smtClean="0"/>
              <a:t> </a:t>
            </a:r>
            <a:r>
              <a:rPr lang="fi-FI" sz="2400" dirty="0" err="1" smtClean="0"/>
              <a:t>avses</a:t>
            </a:r>
            <a:r>
              <a:rPr lang="fi-FI" sz="2400" dirty="0" smtClean="0"/>
              <a:t> i </a:t>
            </a:r>
            <a:r>
              <a:rPr lang="fi-FI" sz="2400" dirty="0" err="1" smtClean="0"/>
              <a:t>Finlands</a:t>
            </a:r>
            <a:r>
              <a:rPr lang="fi-FI" sz="2400" dirty="0" smtClean="0"/>
              <a:t> </a:t>
            </a:r>
            <a:r>
              <a:rPr lang="fi-FI" sz="2400" dirty="0" err="1" smtClean="0"/>
              <a:t>lagstiftning</a:t>
            </a:r>
            <a:r>
              <a:rPr lang="fi-FI" sz="2400" dirty="0" smtClean="0"/>
              <a:t>. </a:t>
            </a:r>
          </a:p>
          <a:p>
            <a:endParaRPr lang="fi-FI" sz="2400" dirty="0" smtClean="0"/>
          </a:p>
          <a:p>
            <a:r>
              <a:rPr lang="fi-FI" sz="2400" dirty="0" err="1" smtClean="0"/>
              <a:t>Riksarkivet</a:t>
            </a:r>
            <a:r>
              <a:rPr lang="fi-FI" sz="2400" dirty="0" smtClean="0"/>
              <a:t> </a:t>
            </a:r>
            <a:r>
              <a:rPr lang="fi-FI" sz="2400" dirty="0" err="1" smtClean="0"/>
              <a:t>får</a:t>
            </a:r>
            <a:r>
              <a:rPr lang="fi-FI" sz="2400" dirty="0" smtClean="0"/>
              <a:t> </a:t>
            </a:r>
            <a:r>
              <a:rPr lang="fi-FI" sz="2400" dirty="0" err="1" smtClean="0"/>
              <a:t>emellertid</a:t>
            </a:r>
            <a:r>
              <a:rPr lang="fi-FI" sz="2400" dirty="0" smtClean="0"/>
              <a:t> </a:t>
            </a:r>
            <a:r>
              <a:rPr lang="fi-FI" sz="2400" dirty="0" err="1" smtClean="0"/>
              <a:t>inte</a:t>
            </a:r>
            <a:r>
              <a:rPr lang="fi-FI" sz="2400" dirty="0" smtClean="0"/>
              <a:t> </a:t>
            </a:r>
            <a:r>
              <a:rPr lang="fi-FI" sz="2400" dirty="0" err="1" smtClean="0"/>
              <a:t>bestämma</a:t>
            </a:r>
            <a:r>
              <a:rPr lang="fi-FI" sz="2400" dirty="0" smtClean="0"/>
              <a:t> </a:t>
            </a:r>
            <a:r>
              <a:rPr lang="fi-FI" sz="2400" dirty="0" err="1" smtClean="0"/>
              <a:t>om</a:t>
            </a:r>
            <a:r>
              <a:rPr lang="fi-FI" sz="2400" dirty="0" smtClean="0"/>
              <a:t> </a:t>
            </a:r>
            <a:r>
              <a:rPr lang="fi-FI" sz="2400" dirty="0" err="1" smtClean="0"/>
              <a:t>förstöring</a:t>
            </a:r>
            <a:r>
              <a:rPr lang="fi-FI" sz="2400" dirty="0" smtClean="0"/>
              <a:t> av </a:t>
            </a:r>
            <a:r>
              <a:rPr lang="fi-FI" sz="2400" dirty="0" err="1" smtClean="0"/>
              <a:t>sådana</a:t>
            </a:r>
            <a:r>
              <a:rPr lang="fi-FI" sz="2400" dirty="0" smtClean="0"/>
              <a:t> </a:t>
            </a:r>
            <a:r>
              <a:rPr lang="fi-FI" sz="2400" dirty="0" err="1" smtClean="0"/>
              <a:t>handlingar</a:t>
            </a:r>
            <a:r>
              <a:rPr lang="fi-FI" sz="2400" dirty="0" smtClean="0"/>
              <a:t> i </a:t>
            </a:r>
            <a:r>
              <a:rPr lang="fi-FI" sz="2400" dirty="0" err="1" smtClean="0"/>
              <a:t>fråga</a:t>
            </a:r>
            <a:r>
              <a:rPr lang="fi-FI" sz="2400" dirty="0" smtClean="0"/>
              <a:t> </a:t>
            </a:r>
            <a:r>
              <a:rPr lang="fi-FI" sz="2400" dirty="0" err="1" smtClean="0"/>
              <a:t>om</a:t>
            </a:r>
            <a:r>
              <a:rPr lang="fi-FI" sz="2400" dirty="0" smtClean="0"/>
              <a:t> </a:t>
            </a:r>
            <a:r>
              <a:rPr lang="fi-FI" sz="2400" dirty="0" err="1" smtClean="0"/>
              <a:t>vilka</a:t>
            </a:r>
            <a:r>
              <a:rPr lang="fi-FI" sz="2400" dirty="0" smtClean="0"/>
              <a:t> </a:t>
            </a:r>
            <a:r>
              <a:rPr lang="fi-FI" sz="2400" dirty="0" err="1" smtClean="0"/>
              <a:t>existensen</a:t>
            </a:r>
            <a:r>
              <a:rPr lang="fi-FI" sz="2400" dirty="0" smtClean="0"/>
              <a:t> av </a:t>
            </a:r>
            <a:r>
              <a:rPr lang="fi-FI" sz="2400" dirty="0" err="1" smtClean="0"/>
              <a:t>originalexemplaret</a:t>
            </a:r>
            <a:r>
              <a:rPr lang="fi-FI" sz="2400" dirty="0" smtClean="0"/>
              <a:t> </a:t>
            </a:r>
            <a:r>
              <a:rPr lang="fi-FI" sz="2400" dirty="0" err="1" smtClean="0"/>
              <a:t>kan</a:t>
            </a:r>
            <a:r>
              <a:rPr lang="fi-FI" sz="2400" dirty="0" smtClean="0"/>
              <a:t> ha </a:t>
            </a:r>
            <a:r>
              <a:rPr lang="fi-FI" sz="2400" b="1" dirty="0" err="1" smtClean="0"/>
              <a:t>rättslig</a:t>
            </a:r>
            <a:r>
              <a:rPr lang="fi-FI" sz="2400" b="1" dirty="0" smtClean="0"/>
              <a:t> </a:t>
            </a:r>
            <a:r>
              <a:rPr lang="fi-FI" sz="2400" b="1" dirty="0" err="1" smtClean="0"/>
              <a:t>betydelse</a:t>
            </a:r>
            <a:r>
              <a:rPr lang="fi-FI" sz="2400" b="1" dirty="0" smtClean="0"/>
              <a:t> </a:t>
            </a:r>
            <a:r>
              <a:rPr lang="fi-FI" sz="2400" dirty="0" smtClean="0"/>
              <a:t>i </a:t>
            </a:r>
            <a:r>
              <a:rPr lang="fi-FI" sz="2400" dirty="0" err="1" smtClean="0"/>
              <a:t>internationella</a:t>
            </a:r>
            <a:r>
              <a:rPr lang="fi-FI" sz="2400" dirty="0" smtClean="0"/>
              <a:t> </a:t>
            </a:r>
            <a:r>
              <a:rPr lang="fi-FI" sz="2400" dirty="0" err="1" smtClean="0"/>
              <a:t>sammanhang</a:t>
            </a:r>
            <a:r>
              <a:rPr lang="fi-FI" sz="2400" dirty="0" smtClean="0"/>
              <a:t> </a:t>
            </a:r>
            <a:r>
              <a:rPr lang="fi-FI" sz="2400" dirty="0" err="1" smtClean="0"/>
              <a:t>eller</a:t>
            </a:r>
            <a:r>
              <a:rPr lang="fi-FI" sz="2400" dirty="0" smtClean="0"/>
              <a:t> av </a:t>
            </a:r>
            <a:r>
              <a:rPr lang="fi-FI" sz="2400" dirty="0" err="1" smtClean="0"/>
              <a:t>något</a:t>
            </a:r>
            <a:r>
              <a:rPr lang="fi-FI" sz="2400" dirty="0" smtClean="0"/>
              <a:t> annat, </a:t>
            </a:r>
            <a:r>
              <a:rPr lang="fi-FI" sz="2400" dirty="0" err="1" smtClean="0"/>
              <a:t>särskilt</a:t>
            </a:r>
            <a:r>
              <a:rPr lang="fi-FI" sz="2400" dirty="0" smtClean="0"/>
              <a:t> </a:t>
            </a:r>
            <a:r>
              <a:rPr lang="fi-FI" sz="2400" dirty="0" err="1" smtClean="0"/>
              <a:t>skäl</a:t>
            </a:r>
            <a:r>
              <a:rPr lang="fi-FI" sz="2400" dirty="0" smtClean="0"/>
              <a:t>.</a:t>
            </a:r>
          </a:p>
          <a:p>
            <a:endParaRPr lang="fi-FI" sz="2400" dirty="0" smtClean="0"/>
          </a:p>
          <a:p>
            <a:r>
              <a:rPr lang="fi-FI" sz="2400" dirty="0" err="1"/>
              <a:t>B</a:t>
            </a:r>
            <a:r>
              <a:rPr lang="fi-FI" sz="2400" dirty="0" err="1" smtClean="0"/>
              <a:t>evarande</a:t>
            </a:r>
            <a:r>
              <a:rPr lang="fi-FI" sz="2400" dirty="0" smtClean="0"/>
              <a:t> </a:t>
            </a:r>
            <a:r>
              <a:rPr lang="fi-FI" sz="2400" dirty="0"/>
              <a:t>i </a:t>
            </a:r>
            <a:r>
              <a:rPr lang="fi-FI" sz="2400" dirty="0" err="1"/>
              <a:t>enbart</a:t>
            </a:r>
            <a:r>
              <a:rPr lang="fi-FI" sz="2400" dirty="0"/>
              <a:t> </a:t>
            </a:r>
            <a:r>
              <a:rPr lang="fi-FI" sz="2400" dirty="0" err="1"/>
              <a:t>digitalt</a:t>
            </a:r>
            <a:r>
              <a:rPr lang="fi-FI" sz="2400" dirty="0"/>
              <a:t> </a:t>
            </a:r>
            <a:r>
              <a:rPr lang="fi-FI" sz="2400" dirty="0" err="1"/>
              <a:t>format</a:t>
            </a:r>
            <a:r>
              <a:rPr lang="fi-FI" sz="2400" dirty="0"/>
              <a:t> </a:t>
            </a:r>
            <a:r>
              <a:rPr lang="fi-FI" sz="2400" dirty="0" err="1"/>
              <a:t>inte</a:t>
            </a:r>
            <a:r>
              <a:rPr lang="fi-FI" sz="2400" dirty="0"/>
              <a:t> </a:t>
            </a:r>
            <a:r>
              <a:rPr lang="fi-FI" sz="2400" dirty="0" err="1"/>
              <a:t>får</a:t>
            </a:r>
            <a:r>
              <a:rPr lang="fi-FI" sz="2400" dirty="0"/>
              <a:t> </a:t>
            </a:r>
            <a:r>
              <a:rPr lang="fi-FI" sz="2400" dirty="0" err="1"/>
              <a:t>leda</a:t>
            </a:r>
            <a:r>
              <a:rPr lang="fi-FI" sz="2400" dirty="0"/>
              <a:t> </a:t>
            </a:r>
            <a:r>
              <a:rPr lang="fi-FI" sz="2400" dirty="0" err="1"/>
              <a:t>till</a:t>
            </a:r>
            <a:r>
              <a:rPr lang="fi-FI" sz="2400" dirty="0"/>
              <a:t> </a:t>
            </a:r>
            <a:r>
              <a:rPr lang="fi-FI" sz="2400" dirty="0" err="1"/>
              <a:t>att</a:t>
            </a:r>
            <a:r>
              <a:rPr lang="fi-FI" sz="2400" dirty="0"/>
              <a:t> </a:t>
            </a:r>
            <a:r>
              <a:rPr lang="fi-FI" sz="2400" dirty="0" err="1"/>
              <a:t>materialets</a:t>
            </a:r>
            <a:r>
              <a:rPr lang="fi-FI" sz="2400" dirty="0"/>
              <a:t> </a:t>
            </a:r>
            <a:r>
              <a:rPr lang="fi-FI" sz="2400" b="1" dirty="0" err="1"/>
              <a:t>kulturhistoriska</a:t>
            </a:r>
            <a:r>
              <a:rPr lang="fi-FI" sz="2400" b="1" dirty="0"/>
              <a:t> </a:t>
            </a:r>
            <a:r>
              <a:rPr lang="fi-FI" sz="2400" b="1" dirty="0" err="1"/>
              <a:t>värde</a:t>
            </a:r>
            <a:r>
              <a:rPr lang="fi-FI" sz="2400" b="1" dirty="0"/>
              <a:t> </a:t>
            </a:r>
            <a:r>
              <a:rPr lang="fi-FI" sz="2400" dirty="0" err="1" smtClean="0"/>
              <a:t>minskar</a:t>
            </a:r>
            <a:r>
              <a:rPr lang="fi-FI" sz="2400" dirty="0" smtClean="0"/>
              <a:t>.</a:t>
            </a:r>
          </a:p>
          <a:p>
            <a:endParaRPr lang="fi-FI" sz="2400" dirty="0"/>
          </a:p>
          <a:p>
            <a:r>
              <a:rPr lang="fi-FI" sz="2400" dirty="0" smtClean="0">
                <a:sym typeface="Wingdings" panose="05000000000000000000" pitchFamily="2" charset="2"/>
              </a:rPr>
              <a:t> </a:t>
            </a:r>
            <a:r>
              <a:rPr lang="fi-FI" sz="2400" b="1" dirty="0" err="1" smtClean="0">
                <a:sym typeface="Wingdings" panose="05000000000000000000" pitchFamily="2" charset="2"/>
              </a:rPr>
              <a:t>värdering</a:t>
            </a:r>
            <a:endParaRPr lang="fi-FI" sz="2400" b="1" dirty="0"/>
          </a:p>
        </p:txBody>
      </p:sp>
      <p:sp>
        <p:nvSpPr>
          <p:cNvPr id="3" name="Tekstiruutu 2"/>
          <p:cNvSpPr txBox="1"/>
          <p:nvPr/>
        </p:nvSpPr>
        <p:spPr>
          <a:xfrm>
            <a:off x="977900" y="831334"/>
            <a:ext cx="7874000" cy="584775"/>
          </a:xfrm>
          <a:prstGeom prst="rect">
            <a:avLst/>
          </a:prstGeom>
          <a:noFill/>
        </p:spPr>
        <p:txBody>
          <a:bodyPr wrap="square" rtlCol="0">
            <a:spAutoFit/>
          </a:bodyPr>
          <a:lstStyle/>
          <a:p>
            <a:r>
              <a:rPr lang="fi-FI" sz="3200" b="1" dirty="0" err="1" smtClean="0"/>
              <a:t>Motiveringar</a:t>
            </a:r>
            <a:r>
              <a:rPr lang="fi-FI" sz="3200" b="1" dirty="0" smtClean="0"/>
              <a:t> av </a:t>
            </a:r>
            <a:r>
              <a:rPr lang="fi-FI" sz="3200" b="1" dirty="0" err="1" smtClean="0"/>
              <a:t>lagförslag</a:t>
            </a:r>
            <a:r>
              <a:rPr lang="fi-FI" sz="3200" b="1" dirty="0" smtClean="0"/>
              <a:t>:</a:t>
            </a:r>
            <a:endParaRPr lang="fi-FI" sz="3200" b="1" dirty="0"/>
          </a:p>
        </p:txBody>
      </p:sp>
    </p:spTree>
    <p:extLst>
      <p:ext uri="{BB962C8B-B14F-4D97-AF65-F5344CB8AC3E}">
        <p14:creationId xmlns:p14="http://schemas.microsoft.com/office/powerpoint/2010/main" val="10994312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ruutu 1"/>
          <p:cNvSpPr txBox="1"/>
          <p:nvPr/>
        </p:nvSpPr>
        <p:spPr>
          <a:xfrm>
            <a:off x="234040" y="774700"/>
            <a:ext cx="8732157" cy="5109091"/>
          </a:xfrm>
          <a:prstGeom prst="rect">
            <a:avLst/>
          </a:prstGeom>
          <a:noFill/>
        </p:spPr>
        <p:txBody>
          <a:bodyPr wrap="square" rtlCol="0">
            <a:spAutoFit/>
          </a:bodyPr>
          <a:lstStyle/>
          <a:p>
            <a:r>
              <a:rPr lang="fi-FI" sz="2400" b="1" dirty="0" err="1"/>
              <a:t>Bestämmelsen</a:t>
            </a:r>
            <a:r>
              <a:rPr lang="fi-FI" sz="2400" b="1" dirty="0"/>
              <a:t> </a:t>
            </a:r>
            <a:r>
              <a:rPr lang="fi-FI" sz="2400" b="1" dirty="0" err="1"/>
              <a:t>ger</a:t>
            </a:r>
            <a:r>
              <a:rPr lang="fi-FI" sz="2400" b="1" dirty="0"/>
              <a:t> </a:t>
            </a:r>
            <a:r>
              <a:rPr lang="fi-FI" sz="2400" b="1" dirty="0" err="1"/>
              <a:t>Riksarkivet</a:t>
            </a:r>
            <a:r>
              <a:rPr lang="fi-FI" sz="2400" b="1" dirty="0"/>
              <a:t> </a:t>
            </a:r>
            <a:r>
              <a:rPr lang="fi-FI" sz="2400" b="1" dirty="0" err="1"/>
              <a:t>rätt</a:t>
            </a:r>
            <a:r>
              <a:rPr lang="fi-FI" sz="2400" b="1" dirty="0"/>
              <a:t> </a:t>
            </a:r>
            <a:r>
              <a:rPr lang="fi-FI" sz="2400" b="1" dirty="0" err="1" smtClean="0"/>
              <a:t>att</a:t>
            </a:r>
            <a:r>
              <a:rPr lang="fi-FI" sz="2400" b="1" dirty="0" smtClean="0"/>
              <a:t>:</a:t>
            </a:r>
          </a:p>
          <a:p>
            <a:endParaRPr lang="fi-FI" sz="2400" dirty="0"/>
          </a:p>
          <a:p>
            <a:pPr marL="342900" indent="-342900">
              <a:buFontTx/>
              <a:buChar char="-"/>
            </a:pPr>
            <a:r>
              <a:rPr lang="fi-FI" sz="2400" b="1" dirty="0" err="1" smtClean="0"/>
              <a:t>bestämma</a:t>
            </a:r>
            <a:r>
              <a:rPr lang="fi-FI" sz="2400" b="1" dirty="0" smtClean="0"/>
              <a:t> </a:t>
            </a:r>
            <a:r>
              <a:rPr lang="fi-FI" sz="2400" b="1" dirty="0" err="1"/>
              <a:t>på</a:t>
            </a:r>
            <a:r>
              <a:rPr lang="fi-FI" sz="2400" b="1" dirty="0"/>
              <a:t> </a:t>
            </a:r>
            <a:r>
              <a:rPr lang="fi-FI" sz="2400" b="1" dirty="0" err="1"/>
              <a:t>vilka</a:t>
            </a:r>
            <a:r>
              <a:rPr lang="fi-FI" sz="2400" b="1" dirty="0"/>
              <a:t> </a:t>
            </a:r>
            <a:r>
              <a:rPr lang="fi-FI" sz="2400" b="1" dirty="0" err="1"/>
              <a:t>villkor</a:t>
            </a:r>
            <a:r>
              <a:rPr lang="fi-FI" sz="2400" b="1" dirty="0"/>
              <a:t> </a:t>
            </a:r>
            <a:r>
              <a:rPr lang="fi-FI" sz="2400" b="1" dirty="0" err="1"/>
              <a:t>originalexemplar</a:t>
            </a:r>
            <a:r>
              <a:rPr lang="fi-FI" sz="2400" b="1" dirty="0"/>
              <a:t> av </a:t>
            </a:r>
            <a:r>
              <a:rPr lang="fi-FI" sz="2400" b="1" dirty="0" err="1"/>
              <a:t>handlingar</a:t>
            </a:r>
            <a:r>
              <a:rPr lang="fi-FI" sz="2400" b="1" dirty="0"/>
              <a:t> </a:t>
            </a:r>
            <a:r>
              <a:rPr lang="fi-FI" sz="2400" b="1" dirty="0" err="1"/>
              <a:t>får</a:t>
            </a:r>
            <a:r>
              <a:rPr lang="fi-FI" sz="2400" b="1" dirty="0"/>
              <a:t> </a:t>
            </a:r>
            <a:r>
              <a:rPr lang="fi-FI" sz="2400" b="1" dirty="0" err="1" smtClean="0"/>
              <a:t>förstöras</a:t>
            </a:r>
            <a:r>
              <a:rPr lang="fi-FI" sz="2400" b="1" dirty="0" smtClean="0"/>
              <a:t> </a:t>
            </a:r>
            <a:endParaRPr lang="fi-FI" sz="2400" b="1" dirty="0"/>
          </a:p>
          <a:p>
            <a:pPr marL="342900" indent="-342900">
              <a:buFontTx/>
              <a:buChar char="-"/>
            </a:pPr>
            <a:r>
              <a:rPr lang="fi-FI" sz="2400" b="1" dirty="0" err="1" smtClean="0"/>
              <a:t>fastställa</a:t>
            </a:r>
            <a:r>
              <a:rPr lang="fi-FI" sz="2400" b="1" dirty="0" smtClean="0"/>
              <a:t> </a:t>
            </a:r>
            <a:r>
              <a:rPr lang="fi-FI" sz="2400" b="1" dirty="0" err="1"/>
              <a:t>vilket</a:t>
            </a:r>
            <a:r>
              <a:rPr lang="fi-FI" sz="2400" b="1" dirty="0"/>
              <a:t> </a:t>
            </a:r>
            <a:r>
              <a:rPr lang="fi-FI" sz="2400" b="1" dirty="0" err="1"/>
              <a:t>slags</a:t>
            </a:r>
            <a:r>
              <a:rPr lang="fi-FI" sz="2400" b="1" dirty="0"/>
              <a:t> </a:t>
            </a:r>
            <a:r>
              <a:rPr lang="fi-FI" sz="2400" b="1" dirty="0" err="1"/>
              <a:t>digitaliseringsprocess</a:t>
            </a:r>
            <a:r>
              <a:rPr lang="fi-FI" sz="2400" b="1" dirty="0"/>
              <a:t> </a:t>
            </a:r>
            <a:r>
              <a:rPr lang="fi-FI" sz="2400" b="1" dirty="0" err="1"/>
              <a:t>som</a:t>
            </a:r>
            <a:r>
              <a:rPr lang="fi-FI" sz="2400" b="1" dirty="0"/>
              <a:t> </a:t>
            </a:r>
            <a:r>
              <a:rPr lang="fi-FI" sz="2400" b="1" dirty="0" err="1"/>
              <a:t>möjliggör</a:t>
            </a:r>
            <a:r>
              <a:rPr lang="fi-FI" sz="2400" b="1" dirty="0"/>
              <a:t> </a:t>
            </a:r>
            <a:r>
              <a:rPr lang="fi-FI" sz="2400" b="1" dirty="0" err="1"/>
              <a:t>förstöring</a:t>
            </a:r>
            <a:r>
              <a:rPr lang="fi-FI" sz="2400" b="1" dirty="0"/>
              <a:t> av </a:t>
            </a:r>
            <a:r>
              <a:rPr lang="fi-FI" sz="2400" b="1" dirty="0" err="1"/>
              <a:t>material</a:t>
            </a:r>
            <a:r>
              <a:rPr lang="fi-FI" sz="2400" b="1" dirty="0"/>
              <a:t> </a:t>
            </a:r>
            <a:endParaRPr lang="fi-FI" sz="2400" b="1" dirty="0" smtClean="0"/>
          </a:p>
          <a:p>
            <a:endParaRPr lang="fi-FI" sz="2200" dirty="0"/>
          </a:p>
          <a:p>
            <a:r>
              <a:rPr lang="fi-FI" sz="2000" dirty="0" smtClean="0"/>
              <a:t>I </a:t>
            </a:r>
            <a:r>
              <a:rPr lang="fi-FI" sz="2000" dirty="0" err="1"/>
              <a:t>praktiken</a:t>
            </a:r>
            <a:r>
              <a:rPr lang="fi-FI" sz="2000" dirty="0"/>
              <a:t> </a:t>
            </a:r>
            <a:r>
              <a:rPr lang="fi-FI" sz="2000" dirty="0" err="1"/>
              <a:t>ska</a:t>
            </a:r>
            <a:r>
              <a:rPr lang="fi-FI" sz="2000" dirty="0"/>
              <a:t> </a:t>
            </a:r>
            <a:r>
              <a:rPr lang="fi-FI" sz="2000" dirty="0" err="1"/>
              <a:t>alltså</a:t>
            </a:r>
            <a:r>
              <a:rPr lang="fi-FI" sz="2000" dirty="0"/>
              <a:t> </a:t>
            </a:r>
            <a:r>
              <a:rPr lang="fi-FI" sz="2000" dirty="0" err="1"/>
              <a:t>digitalisering</a:t>
            </a:r>
            <a:r>
              <a:rPr lang="fi-FI" sz="2000" dirty="0"/>
              <a:t> </a:t>
            </a:r>
            <a:r>
              <a:rPr lang="fi-FI" sz="2000" dirty="0" err="1"/>
              <a:t>som</a:t>
            </a:r>
            <a:r>
              <a:rPr lang="fi-FI" sz="2000" dirty="0"/>
              <a:t> </a:t>
            </a:r>
            <a:r>
              <a:rPr lang="fi-FI" sz="2000" dirty="0" err="1"/>
              <a:t>ger</a:t>
            </a:r>
            <a:r>
              <a:rPr lang="fi-FI" sz="2000" dirty="0"/>
              <a:t> </a:t>
            </a:r>
            <a:r>
              <a:rPr lang="fi-FI" sz="2000" dirty="0" err="1"/>
              <a:t>rätt</a:t>
            </a:r>
            <a:r>
              <a:rPr lang="fi-FI" sz="2000" dirty="0"/>
              <a:t> </a:t>
            </a:r>
            <a:r>
              <a:rPr lang="fi-FI" sz="2000" dirty="0" err="1"/>
              <a:t>att</a:t>
            </a:r>
            <a:r>
              <a:rPr lang="fi-FI" sz="2000" dirty="0"/>
              <a:t> </a:t>
            </a:r>
            <a:r>
              <a:rPr lang="fi-FI" sz="2000" dirty="0" err="1"/>
              <a:t>förstöra</a:t>
            </a:r>
            <a:r>
              <a:rPr lang="fi-FI" sz="2000" dirty="0"/>
              <a:t> </a:t>
            </a:r>
            <a:r>
              <a:rPr lang="fi-FI" sz="2000" dirty="0" err="1"/>
              <a:t>material</a:t>
            </a:r>
            <a:r>
              <a:rPr lang="fi-FI" sz="2000" dirty="0"/>
              <a:t> </a:t>
            </a:r>
            <a:r>
              <a:rPr lang="fi-FI" sz="2000" dirty="0" err="1"/>
              <a:t>endast</a:t>
            </a:r>
            <a:r>
              <a:rPr lang="fi-FI" sz="2000" dirty="0"/>
              <a:t> </a:t>
            </a:r>
            <a:r>
              <a:rPr lang="fi-FI" sz="2000" dirty="0" err="1"/>
              <a:t>ske</a:t>
            </a:r>
            <a:r>
              <a:rPr lang="fi-FI" sz="2000" dirty="0"/>
              <a:t> </a:t>
            </a:r>
            <a:r>
              <a:rPr lang="fi-FI" sz="2000" dirty="0" err="1"/>
              <a:t>vid</a:t>
            </a:r>
            <a:r>
              <a:rPr lang="fi-FI" sz="2000" dirty="0"/>
              <a:t> </a:t>
            </a:r>
            <a:r>
              <a:rPr lang="fi-FI" sz="2000" dirty="0" err="1"/>
              <a:t>Riksarkivet</a:t>
            </a:r>
            <a:r>
              <a:rPr lang="fi-FI" sz="2000" dirty="0"/>
              <a:t> </a:t>
            </a:r>
            <a:r>
              <a:rPr lang="fi-FI" sz="2000" dirty="0" err="1"/>
              <a:t>eller</a:t>
            </a:r>
            <a:r>
              <a:rPr lang="fi-FI" sz="2000" dirty="0"/>
              <a:t> </a:t>
            </a:r>
            <a:r>
              <a:rPr lang="fi-FI" sz="2000" dirty="0" err="1"/>
              <a:t>på</a:t>
            </a:r>
            <a:r>
              <a:rPr lang="fi-FI" sz="2000" dirty="0"/>
              <a:t> ett </a:t>
            </a:r>
            <a:r>
              <a:rPr lang="fi-FI" sz="2000" dirty="0" err="1"/>
              <a:t>sätt</a:t>
            </a:r>
            <a:r>
              <a:rPr lang="fi-FI" sz="2000" dirty="0"/>
              <a:t> </a:t>
            </a:r>
            <a:r>
              <a:rPr lang="fi-FI" sz="2000" dirty="0" err="1"/>
              <a:t>som</a:t>
            </a:r>
            <a:r>
              <a:rPr lang="fi-FI" sz="2000" dirty="0"/>
              <a:t> </a:t>
            </a:r>
            <a:r>
              <a:rPr lang="fi-FI" sz="2000" dirty="0" err="1"/>
              <a:t>Riksarkivet</a:t>
            </a:r>
            <a:r>
              <a:rPr lang="fi-FI" sz="2000" dirty="0"/>
              <a:t> </a:t>
            </a:r>
            <a:r>
              <a:rPr lang="fi-FI" sz="2000" dirty="0" err="1"/>
              <a:t>godkänner</a:t>
            </a:r>
            <a:r>
              <a:rPr lang="fi-FI" sz="2000" dirty="0"/>
              <a:t>. </a:t>
            </a:r>
            <a:endParaRPr lang="fi-FI" sz="2000" dirty="0" smtClean="0"/>
          </a:p>
          <a:p>
            <a:endParaRPr lang="fi-FI" sz="2000" dirty="0"/>
          </a:p>
          <a:p>
            <a:r>
              <a:rPr lang="fi-FI" sz="2000" dirty="0" err="1" smtClean="0"/>
              <a:t>Förmodligen</a:t>
            </a:r>
            <a:r>
              <a:rPr lang="fi-FI" sz="2000" dirty="0" smtClean="0"/>
              <a:t> </a:t>
            </a:r>
            <a:r>
              <a:rPr lang="fi-FI" sz="2000" dirty="0" err="1" smtClean="0"/>
              <a:t>kommer</a:t>
            </a:r>
            <a:r>
              <a:rPr lang="fi-FI" sz="2000" dirty="0" smtClean="0"/>
              <a:t> </a:t>
            </a:r>
            <a:r>
              <a:rPr lang="fi-FI" sz="2000" dirty="0" err="1" smtClean="0"/>
              <a:t>detta</a:t>
            </a:r>
            <a:r>
              <a:rPr lang="fi-FI" sz="2000" dirty="0" smtClean="0"/>
              <a:t> </a:t>
            </a:r>
            <a:r>
              <a:rPr lang="fi-FI" sz="2000" dirty="0" err="1" smtClean="0"/>
              <a:t>att</a:t>
            </a:r>
            <a:r>
              <a:rPr lang="fi-FI" sz="2000" dirty="0" smtClean="0"/>
              <a:t> </a:t>
            </a:r>
            <a:r>
              <a:rPr lang="sv-FI" sz="2000" dirty="0"/>
              <a:t>försnabba överföringen av handlingar till elektronisk form</a:t>
            </a:r>
            <a:r>
              <a:rPr lang="sv-FI" sz="2000" dirty="0" smtClean="0"/>
              <a:t>. </a:t>
            </a:r>
            <a:r>
              <a:rPr lang="sv-FI" sz="2000" dirty="0"/>
              <a:t>Detta innebär </a:t>
            </a:r>
            <a:r>
              <a:rPr lang="sv-FI" sz="2000" b="1" dirty="0"/>
              <a:t>besparingar i lokalkostnaderna </a:t>
            </a:r>
            <a:r>
              <a:rPr lang="sv-FI" sz="2000" dirty="0"/>
              <a:t>hos såväl Riksarkivet som de övriga myndigheterna</a:t>
            </a:r>
            <a:r>
              <a:rPr lang="sv-FI" sz="2000" dirty="0" smtClean="0"/>
              <a:t>. I början anses att digitaliseringen koncenterar sig till handlingar hos myndigheterna (ca. 1976-2012, 150 </a:t>
            </a:r>
            <a:r>
              <a:rPr lang="sv-FI" sz="2000" dirty="0" err="1" smtClean="0"/>
              <a:t>hkm</a:t>
            </a:r>
            <a:r>
              <a:rPr lang="sv-FI" sz="2000" dirty="0" smtClean="0"/>
              <a:t>) och senare till Riksarkivets historiska handlingar (212 </a:t>
            </a:r>
            <a:r>
              <a:rPr lang="sv-FI" sz="2000" dirty="0" err="1" smtClean="0"/>
              <a:t>hkm</a:t>
            </a:r>
            <a:r>
              <a:rPr lang="sv-FI" sz="2000" smtClean="0"/>
              <a:t>)</a:t>
            </a:r>
            <a:endParaRPr lang="sv-FI" sz="2000" dirty="0" smtClean="0"/>
          </a:p>
        </p:txBody>
      </p:sp>
    </p:spTree>
    <p:extLst>
      <p:ext uri="{BB962C8B-B14F-4D97-AF65-F5344CB8AC3E}">
        <p14:creationId xmlns:p14="http://schemas.microsoft.com/office/powerpoint/2010/main" val="19184383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ruutu 1"/>
          <p:cNvSpPr txBox="1"/>
          <p:nvPr/>
        </p:nvSpPr>
        <p:spPr>
          <a:xfrm>
            <a:off x="177799" y="2161888"/>
            <a:ext cx="8534402" cy="3416320"/>
          </a:xfrm>
          <a:prstGeom prst="rect">
            <a:avLst/>
          </a:prstGeom>
          <a:noFill/>
        </p:spPr>
        <p:txBody>
          <a:bodyPr wrap="square" rtlCol="0">
            <a:spAutoFit/>
          </a:bodyPr>
          <a:lstStyle/>
          <a:p>
            <a:pPr marL="342900" indent="-342900">
              <a:buAutoNum type="arabicPeriod"/>
            </a:pPr>
            <a:r>
              <a:rPr lang="fi-FI" sz="2400" dirty="0" err="1" smtClean="0"/>
              <a:t>Utredning</a:t>
            </a:r>
            <a:r>
              <a:rPr lang="fi-FI" sz="2400" dirty="0" smtClean="0"/>
              <a:t> </a:t>
            </a:r>
            <a:r>
              <a:rPr lang="fi-FI" sz="2400" dirty="0" err="1" smtClean="0"/>
              <a:t>om</a:t>
            </a:r>
            <a:r>
              <a:rPr lang="fi-FI" sz="2400" dirty="0" smtClean="0"/>
              <a:t> </a:t>
            </a:r>
            <a:r>
              <a:rPr lang="fi-FI" sz="2400" dirty="0" err="1" smtClean="0"/>
              <a:t>internationell</a:t>
            </a:r>
            <a:r>
              <a:rPr lang="fi-FI" sz="2400" dirty="0" smtClean="0"/>
              <a:t> </a:t>
            </a:r>
            <a:r>
              <a:rPr lang="fi-FI" sz="2400" dirty="0" err="1" smtClean="0"/>
              <a:t>situation</a:t>
            </a:r>
            <a:r>
              <a:rPr lang="fi-FI" sz="2400" dirty="0" smtClean="0"/>
              <a:t> (</a:t>
            </a:r>
            <a:r>
              <a:rPr lang="fi-FI" sz="2400" dirty="0" err="1" smtClean="0"/>
              <a:t>hösten</a:t>
            </a:r>
            <a:r>
              <a:rPr lang="fi-FI" sz="2400" dirty="0" smtClean="0"/>
              <a:t> 2016)</a:t>
            </a:r>
          </a:p>
          <a:p>
            <a:pPr marL="342900" indent="-342900">
              <a:buFontTx/>
              <a:buAutoNum type="arabicPeriod"/>
            </a:pPr>
            <a:r>
              <a:rPr lang="fi-FI" sz="2400" dirty="0" err="1">
                <a:cs typeface="Arial" panose="020B0604020202020204" pitchFamily="34" charset="0"/>
              </a:rPr>
              <a:t>Utredning</a:t>
            </a:r>
            <a:r>
              <a:rPr lang="fi-FI" sz="2400" dirty="0">
                <a:cs typeface="Arial" panose="020B0604020202020204" pitchFamily="34" charset="0"/>
              </a:rPr>
              <a:t> </a:t>
            </a:r>
            <a:r>
              <a:rPr lang="fi-FI" sz="2400" dirty="0" err="1">
                <a:cs typeface="Arial" panose="020B0604020202020204" pitchFamily="34" charset="0"/>
              </a:rPr>
              <a:t>om</a:t>
            </a:r>
            <a:r>
              <a:rPr lang="fi-FI" sz="2400" dirty="0">
                <a:cs typeface="Arial" panose="020B0604020202020204" pitchFamily="34" charset="0"/>
              </a:rPr>
              <a:t> </a:t>
            </a:r>
            <a:r>
              <a:rPr lang="fi-FI" sz="2400" dirty="0" err="1">
                <a:cs typeface="Arial" panose="020B0604020202020204" pitchFamily="34" charset="0"/>
              </a:rPr>
              <a:t>arkivalier</a:t>
            </a:r>
            <a:r>
              <a:rPr lang="fi-FI" sz="2400" dirty="0">
                <a:cs typeface="Arial" panose="020B0604020202020204" pitchFamily="34" charset="0"/>
              </a:rPr>
              <a:t> (40 </a:t>
            </a:r>
            <a:r>
              <a:rPr lang="fi-FI" sz="2400" dirty="0" err="1">
                <a:cs typeface="Arial" panose="020B0604020202020204" pitchFamily="34" charset="0"/>
              </a:rPr>
              <a:t>år</a:t>
            </a:r>
            <a:r>
              <a:rPr lang="fi-FI" sz="2400" dirty="0">
                <a:cs typeface="Arial" panose="020B0604020202020204" pitchFamily="34" charset="0"/>
              </a:rPr>
              <a:t> </a:t>
            </a:r>
            <a:r>
              <a:rPr lang="fi-FI" sz="2400" dirty="0" err="1">
                <a:cs typeface="Arial" panose="020B0604020202020204" pitchFamily="34" charset="0"/>
              </a:rPr>
              <a:t>yngre</a:t>
            </a:r>
            <a:r>
              <a:rPr lang="fi-FI" sz="2400" dirty="0">
                <a:cs typeface="Arial" panose="020B0604020202020204" pitchFamily="34" charset="0"/>
              </a:rPr>
              <a:t>) </a:t>
            </a:r>
            <a:r>
              <a:rPr lang="fi-FI" sz="2400" dirty="0" err="1">
                <a:cs typeface="Arial" panose="020B0604020202020204" pitchFamily="34" charset="0"/>
              </a:rPr>
              <a:t>som</a:t>
            </a:r>
            <a:r>
              <a:rPr lang="fi-FI" sz="2400" dirty="0">
                <a:cs typeface="Arial" panose="020B0604020202020204" pitchFamily="34" charset="0"/>
              </a:rPr>
              <a:t> </a:t>
            </a:r>
            <a:r>
              <a:rPr lang="fi-FI" sz="2400" dirty="0" err="1">
                <a:cs typeface="Arial" panose="020B0604020202020204" pitchFamily="34" charset="0"/>
              </a:rPr>
              <a:t>är</a:t>
            </a:r>
            <a:r>
              <a:rPr lang="fi-FI" sz="2400" dirty="0">
                <a:cs typeface="Arial" panose="020B0604020202020204" pitchFamily="34" charset="0"/>
              </a:rPr>
              <a:t> </a:t>
            </a:r>
            <a:r>
              <a:rPr lang="fi-FI" sz="2400" dirty="0" err="1">
                <a:cs typeface="Arial" panose="020B0604020202020204" pitchFamily="34" charset="0"/>
              </a:rPr>
              <a:t>lätt</a:t>
            </a:r>
            <a:r>
              <a:rPr lang="fi-FI" sz="2400" dirty="0">
                <a:cs typeface="Arial" panose="020B0604020202020204" pitchFamily="34" charset="0"/>
              </a:rPr>
              <a:t> </a:t>
            </a:r>
            <a:r>
              <a:rPr lang="fi-FI" sz="2400" dirty="0" err="1">
                <a:cs typeface="Arial" panose="020B0604020202020204" pitchFamily="34" charset="0"/>
              </a:rPr>
              <a:t>att</a:t>
            </a:r>
            <a:r>
              <a:rPr lang="fi-FI" sz="2400" dirty="0">
                <a:cs typeface="Arial" panose="020B0604020202020204" pitchFamily="34" charset="0"/>
              </a:rPr>
              <a:t> </a:t>
            </a:r>
            <a:r>
              <a:rPr lang="fi-FI" sz="2400" dirty="0" err="1">
                <a:cs typeface="Arial" panose="020B0604020202020204" pitchFamily="34" charset="0"/>
              </a:rPr>
              <a:t>digitalisera</a:t>
            </a:r>
            <a:r>
              <a:rPr lang="fi-FI" sz="2400" dirty="0">
                <a:cs typeface="Arial" panose="020B0604020202020204" pitchFamily="34" charset="0"/>
              </a:rPr>
              <a:t> </a:t>
            </a:r>
            <a:r>
              <a:rPr lang="fi-FI" sz="2400" dirty="0" err="1">
                <a:cs typeface="Arial" panose="020B0604020202020204" pitchFamily="34" charset="0"/>
              </a:rPr>
              <a:t>inom</a:t>
            </a:r>
            <a:r>
              <a:rPr lang="fi-FI" sz="2400" dirty="0">
                <a:cs typeface="Arial" panose="020B0604020202020204" pitchFamily="34" charset="0"/>
              </a:rPr>
              <a:t> </a:t>
            </a:r>
            <a:r>
              <a:rPr lang="fi-FI" sz="2400" dirty="0" err="1" smtClean="0">
                <a:cs typeface="Arial" panose="020B0604020202020204" pitchFamily="34" charset="0"/>
              </a:rPr>
              <a:t>myndigheterna</a:t>
            </a:r>
            <a:r>
              <a:rPr lang="fi-FI" sz="2400" dirty="0" smtClean="0">
                <a:cs typeface="Arial" panose="020B0604020202020204" pitchFamily="34" charset="0"/>
              </a:rPr>
              <a:t> </a:t>
            </a:r>
            <a:r>
              <a:rPr lang="fi-FI" sz="2400" dirty="0" smtClean="0"/>
              <a:t>(</a:t>
            </a:r>
            <a:r>
              <a:rPr lang="fi-FI" sz="2400" dirty="0" err="1" smtClean="0"/>
              <a:t>från</a:t>
            </a:r>
            <a:r>
              <a:rPr lang="fi-FI" sz="2400" dirty="0" smtClean="0"/>
              <a:t> i </a:t>
            </a:r>
            <a:r>
              <a:rPr lang="fi-FI" sz="2400" dirty="0" err="1" smtClean="0"/>
              <a:t>början</a:t>
            </a:r>
            <a:r>
              <a:rPr lang="fi-FI" sz="2400" dirty="0" smtClean="0"/>
              <a:t> av 2017)</a:t>
            </a:r>
          </a:p>
          <a:p>
            <a:pPr marL="342900" indent="-342900">
              <a:buAutoNum type="arabicPeriod"/>
            </a:pPr>
            <a:r>
              <a:rPr lang="fi-FI" sz="2400" dirty="0" err="1" smtClean="0"/>
              <a:t>Försäkring</a:t>
            </a:r>
            <a:r>
              <a:rPr lang="fi-FI" sz="2400" dirty="0" smtClean="0"/>
              <a:t> av </a:t>
            </a:r>
            <a:r>
              <a:rPr lang="fi-FI" sz="2400" dirty="0" err="1" smtClean="0"/>
              <a:t>autenticitetet</a:t>
            </a:r>
            <a:r>
              <a:rPr lang="fi-FI" sz="2400" dirty="0" smtClean="0"/>
              <a:t> </a:t>
            </a:r>
            <a:r>
              <a:rPr lang="fi-FI" sz="2400" dirty="0" err="1" smtClean="0"/>
              <a:t>och</a:t>
            </a:r>
            <a:r>
              <a:rPr lang="fi-FI" sz="2400" dirty="0" smtClean="0"/>
              <a:t> </a:t>
            </a:r>
            <a:r>
              <a:rPr lang="fi-FI" sz="2400" dirty="0" err="1" smtClean="0"/>
              <a:t>helheten</a:t>
            </a:r>
            <a:r>
              <a:rPr lang="fi-FI" sz="2400" dirty="0" smtClean="0"/>
              <a:t> av </a:t>
            </a:r>
            <a:r>
              <a:rPr lang="fi-FI" sz="2400" dirty="0" err="1" smtClean="0"/>
              <a:t>digitaliserade</a:t>
            </a:r>
            <a:r>
              <a:rPr lang="fi-FI" sz="2400" dirty="0" smtClean="0"/>
              <a:t> </a:t>
            </a:r>
            <a:r>
              <a:rPr lang="fi-FI" sz="2400" dirty="0" err="1" smtClean="0"/>
              <a:t>manifestationer</a:t>
            </a:r>
            <a:r>
              <a:rPr lang="fi-FI" sz="2400" dirty="0" smtClean="0"/>
              <a:t> (</a:t>
            </a:r>
            <a:r>
              <a:rPr lang="fi-FI" sz="2400" dirty="0" err="1" smtClean="0"/>
              <a:t>under</a:t>
            </a:r>
            <a:r>
              <a:rPr lang="fi-FI" sz="2400" dirty="0" smtClean="0"/>
              <a:t> 2017)</a:t>
            </a:r>
          </a:p>
          <a:p>
            <a:pPr marL="342900" indent="-342900">
              <a:buAutoNum type="arabicPeriod"/>
            </a:pPr>
            <a:r>
              <a:rPr lang="fi-FI" sz="2400" dirty="0" err="1" smtClean="0"/>
              <a:t>Bestämning</a:t>
            </a:r>
            <a:r>
              <a:rPr lang="fi-FI" sz="2400" dirty="0" smtClean="0"/>
              <a:t> av </a:t>
            </a:r>
            <a:r>
              <a:rPr lang="fi-FI" sz="2400" dirty="0" err="1" smtClean="0"/>
              <a:t>kulturhistorisk</a:t>
            </a:r>
            <a:r>
              <a:rPr lang="fi-FI" sz="2400" dirty="0" smtClean="0"/>
              <a:t> </a:t>
            </a:r>
            <a:r>
              <a:rPr lang="fi-FI" sz="2400" dirty="0" err="1" smtClean="0"/>
              <a:t>värde</a:t>
            </a:r>
            <a:r>
              <a:rPr lang="fi-FI" sz="2400" dirty="0" smtClean="0"/>
              <a:t> </a:t>
            </a:r>
            <a:r>
              <a:rPr lang="fi-FI" sz="2400" dirty="0" err="1" smtClean="0"/>
              <a:t>och</a:t>
            </a:r>
            <a:r>
              <a:rPr lang="fi-FI" sz="2400" dirty="0" smtClean="0"/>
              <a:t> </a:t>
            </a:r>
            <a:r>
              <a:rPr lang="fi-FI" sz="2400" dirty="0" err="1" smtClean="0"/>
              <a:t>säkerställning</a:t>
            </a:r>
            <a:r>
              <a:rPr lang="fi-FI" sz="2400" dirty="0" smtClean="0"/>
              <a:t> av </a:t>
            </a:r>
            <a:r>
              <a:rPr lang="fi-FI" sz="2400" dirty="0" err="1" smtClean="0"/>
              <a:t>egenskaper</a:t>
            </a:r>
            <a:r>
              <a:rPr lang="fi-FI" sz="2400" dirty="0" smtClean="0"/>
              <a:t> </a:t>
            </a:r>
            <a:r>
              <a:rPr lang="fi-FI" sz="2400" dirty="0" err="1" smtClean="0"/>
              <a:t>gällande</a:t>
            </a:r>
            <a:r>
              <a:rPr lang="fi-FI" sz="2400" dirty="0" smtClean="0"/>
              <a:t> </a:t>
            </a:r>
            <a:r>
              <a:rPr lang="fi-FI" sz="2400" dirty="0" err="1" smtClean="0"/>
              <a:t>integritet</a:t>
            </a:r>
            <a:r>
              <a:rPr lang="fi-FI" sz="2400" dirty="0" smtClean="0"/>
              <a:t>, </a:t>
            </a:r>
            <a:r>
              <a:rPr lang="fi-FI" sz="2400" dirty="0" err="1" smtClean="0"/>
              <a:t>helhet</a:t>
            </a:r>
            <a:r>
              <a:rPr lang="fi-FI" sz="2400" dirty="0" smtClean="0"/>
              <a:t> </a:t>
            </a:r>
            <a:r>
              <a:rPr lang="fi-FI" sz="2400" dirty="0" err="1" smtClean="0"/>
              <a:t>och</a:t>
            </a:r>
            <a:r>
              <a:rPr lang="fi-FI" sz="2400" dirty="0" smtClean="0"/>
              <a:t> </a:t>
            </a:r>
            <a:r>
              <a:rPr lang="fi-FI" sz="2400" smtClean="0"/>
              <a:t>bevisvärde</a:t>
            </a:r>
            <a:r>
              <a:rPr lang="fi-FI" sz="2400" smtClean="0"/>
              <a:t> </a:t>
            </a:r>
            <a:r>
              <a:rPr lang="fi-FI" sz="2400" dirty="0" smtClean="0"/>
              <a:t>(2017-19)</a:t>
            </a:r>
          </a:p>
          <a:p>
            <a:pPr marL="342900" indent="-342900">
              <a:buAutoNum type="arabicPeriod"/>
            </a:pPr>
            <a:r>
              <a:rPr lang="fi-FI" sz="2400" dirty="0" err="1" smtClean="0"/>
              <a:t>Auktoriserade</a:t>
            </a:r>
            <a:r>
              <a:rPr lang="fi-FI" sz="2400" dirty="0" smtClean="0"/>
              <a:t> </a:t>
            </a:r>
            <a:r>
              <a:rPr lang="fi-FI" sz="2400" dirty="0" err="1" smtClean="0"/>
              <a:t>praktik</a:t>
            </a:r>
            <a:r>
              <a:rPr lang="fi-FI" sz="2400" dirty="0" smtClean="0"/>
              <a:t> för </a:t>
            </a:r>
            <a:r>
              <a:rPr lang="fi-FI" sz="2400" dirty="0" err="1" smtClean="0"/>
              <a:t>att</a:t>
            </a:r>
            <a:r>
              <a:rPr lang="fi-FI" sz="2400" dirty="0" smtClean="0"/>
              <a:t> </a:t>
            </a:r>
            <a:r>
              <a:rPr lang="fi-FI" sz="2400" dirty="0" err="1" smtClean="0"/>
              <a:t>förstöra</a:t>
            </a:r>
            <a:r>
              <a:rPr lang="fi-FI" sz="2400" dirty="0" smtClean="0"/>
              <a:t> </a:t>
            </a:r>
            <a:r>
              <a:rPr lang="fi-FI" sz="2400" dirty="0" err="1" smtClean="0"/>
              <a:t>pappersarkivalier</a:t>
            </a:r>
            <a:r>
              <a:rPr lang="fi-FI" sz="2400" dirty="0" smtClean="0"/>
              <a:t> (</a:t>
            </a:r>
            <a:r>
              <a:rPr lang="fi-FI" sz="2400" dirty="0" err="1" smtClean="0"/>
              <a:t>under</a:t>
            </a:r>
            <a:r>
              <a:rPr lang="fi-FI" sz="2400" dirty="0" smtClean="0"/>
              <a:t> 2017)</a:t>
            </a:r>
          </a:p>
        </p:txBody>
      </p:sp>
      <p:sp>
        <p:nvSpPr>
          <p:cNvPr id="3" name="Tekstiruutu 2"/>
          <p:cNvSpPr txBox="1"/>
          <p:nvPr/>
        </p:nvSpPr>
        <p:spPr>
          <a:xfrm>
            <a:off x="177799" y="1031500"/>
            <a:ext cx="8022771" cy="1077218"/>
          </a:xfrm>
          <a:prstGeom prst="rect">
            <a:avLst/>
          </a:prstGeom>
          <a:noFill/>
        </p:spPr>
        <p:txBody>
          <a:bodyPr wrap="square" rtlCol="0">
            <a:spAutoFit/>
          </a:bodyPr>
          <a:lstStyle/>
          <a:p>
            <a:r>
              <a:rPr lang="fi-FI" sz="3200" b="1" dirty="0" err="1" smtClean="0">
                <a:latin typeface="Arial" panose="020B0604020202020204" pitchFamily="34" charset="0"/>
                <a:cs typeface="Arial" panose="020B0604020202020204" pitchFamily="34" charset="0"/>
              </a:rPr>
              <a:t>Innehållet</a:t>
            </a:r>
            <a:r>
              <a:rPr lang="fi-FI" sz="3200" b="1" dirty="0" smtClean="0">
                <a:latin typeface="Arial" panose="020B0604020202020204" pitchFamily="34" charset="0"/>
                <a:cs typeface="Arial" panose="020B0604020202020204" pitchFamily="34" charset="0"/>
              </a:rPr>
              <a:t> för </a:t>
            </a:r>
            <a:r>
              <a:rPr lang="fi-FI" sz="3200" b="1" dirty="0" err="1" smtClean="0">
                <a:latin typeface="Arial" panose="020B0604020202020204" pitchFamily="34" charset="0"/>
                <a:cs typeface="Arial" panose="020B0604020202020204" pitchFamily="34" charset="0"/>
              </a:rPr>
              <a:t>verksamhetspolicyn</a:t>
            </a:r>
            <a:r>
              <a:rPr lang="fi-FI" sz="3200" b="1" dirty="0" smtClean="0">
                <a:latin typeface="Arial" panose="020B0604020202020204" pitchFamily="34" charset="0"/>
                <a:cs typeface="Arial" panose="020B0604020202020204" pitchFamily="34" charset="0"/>
              </a:rPr>
              <a:t> för </a:t>
            </a:r>
            <a:r>
              <a:rPr lang="fi-FI" sz="3200" b="1" dirty="0" err="1" smtClean="0">
                <a:latin typeface="Arial" panose="020B0604020202020204" pitchFamily="34" charset="0"/>
                <a:cs typeface="Arial" panose="020B0604020202020204" pitchFamily="34" charset="0"/>
              </a:rPr>
              <a:t>bevaringen</a:t>
            </a:r>
            <a:r>
              <a:rPr lang="fi-FI" sz="3200" b="1" dirty="0" smtClean="0">
                <a:latin typeface="Arial" panose="020B0604020202020204" pitchFamily="34" charset="0"/>
                <a:cs typeface="Arial" panose="020B0604020202020204" pitchFamily="34" charset="0"/>
              </a:rPr>
              <a:t> </a:t>
            </a:r>
            <a:r>
              <a:rPr lang="fi-FI" sz="3200" b="1" dirty="0" err="1" smtClean="0">
                <a:latin typeface="Arial" panose="020B0604020202020204" pitchFamily="34" charset="0"/>
                <a:cs typeface="Arial" panose="020B0604020202020204" pitchFamily="34" charset="0"/>
              </a:rPr>
              <a:t>efter</a:t>
            </a:r>
            <a:r>
              <a:rPr lang="fi-FI" sz="3200" b="1" dirty="0" smtClean="0">
                <a:latin typeface="Arial" panose="020B0604020202020204" pitchFamily="34" charset="0"/>
                <a:cs typeface="Arial" panose="020B0604020202020204" pitchFamily="34" charset="0"/>
              </a:rPr>
              <a:t> </a:t>
            </a:r>
            <a:r>
              <a:rPr lang="fi-FI" sz="3200" b="1" dirty="0" err="1" smtClean="0">
                <a:latin typeface="Arial" panose="020B0604020202020204" pitchFamily="34" charset="0"/>
                <a:cs typeface="Arial" panose="020B0604020202020204" pitchFamily="34" charset="0"/>
              </a:rPr>
              <a:t>digitalisering</a:t>
            </a:r>
            <a:endParaRPr lang="fi-FI"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54067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orakulmio 1"/>
          <p:cNvSpPr/>
          <p:nvPr/>
        </p:nvSpPr>
        <p:spPr>
          <a:xfrm>
            <a:off x="711275" y="980105"/>
            <a:ext cx="7808548" cy="584775"/>
          </a:xfrm>
          <a:prstGeom prst="rect">
            <a:avLst/>
          </a:prstGeom>
        </p:spPr>
        <p:txBody>
          <a:bodyPr wrap="none">
            <a:spAutoFit/>
          </a:bodyPr>
          <a:lstStyle/>
          <a:p>
            <a:r>
              <a:rPr lang="fi-FI" sz="3200" b="1" dirty="0" smtClean="0">
                <a:latin typeface="Arial" panose="020B0604020202020204" pitchFamily="34" charset="0"/>
                <a:cs typeface="Arial" panose="020B0604020202020204" pitchFamily="34" charset="0"/>
              </a:rPr>
              <a:t>1. </a:t>
            </a:r>
            <a:r>
              <a:rPr lang="fi-FI" sz="3200" b="1" dirty="0" err="1" smtClean="0">
                <a:latin typeface="Arial" panose="020B0604020202020204" pitchFamily="34" charset="0"/>
                <a:cs typeface="Arial" panose="020B0604020202020204" pitchFamily="34" charset="0"/>
              </a:rPr>
              <a:t>Utredning</a:t>
            </a:r>
            <a:r>
              <a:rPr lang="fi-FI" sz="3200" b="1" dirty="0" smtClean="0">
                <a:latin typeface="Arial" panose="020B0604020202020204" pitchFamily="34" charset="0"/>
                <a:cs typeface="Arial" panose="020B0604020202020204" pitchFamily="34" charset="0"/>
              </a:rPr>
              <a:t> </a:t>
            </a:r>
            <a:r>
              <a:rPr lang="fi-FI" sz="3200" b="1" dirty="0" err="1">
                <a:latin typeface="Arial" panose="020B0604020202020204" pitchFamily="34" charset="0"/>
                <a:cs typeface="Arial" panose="020B0604020202020204" pitchFamily="34" charset="0"/>
              </a:rPr>
              <a:t>om</a:t>
            </a:r>
            <a:r>
              <a:rPr lang="fi-FI" sz="3200" b="1" dirty="0">
                <a:latin typeface="Arial" panose="020B0604020202020204" pitchFamily="34" charset="0"/>
                <a:cs typeface="Arial" panose="020B0604020202020204" pitchFamily="34" charset="0"/>
              </a:rPr>
              <a:t> </a:t>
            </a:r>
            <a:r>
              <a:rPr lang="fi-FI" sz="3200" b="1" dirty="0" err="1">
                <a:latin typeface="Arial" panose="020B0604020202020204" pitchFamily="34" charset="0"/>
                <a:cs typeface="Arial" panose="020B0604020202020204" pitchFamily="34" charset="0"/>
              </a:rPr>
              <a:t>internationell</a:t>
            </a:r>
            <a:r>
              <a:rPr lang="fi-FI" sz="3200" b="1" dirty="0">
                <a:latin typeface="Arial" panose="020B0604020202020204" pitchFamily="34" charset="0"/>
                <a:cs typeface="Arial" panose="020B0604020202020204" pitchFamily="34" charset="0"/>
              </a:rPr>
              <a:t> </a:t>
            </a:r>
            <a:r>
              <a:rPr lang="fi-FI" sz="3200" b="1" dirty="0" err="1">
                <a:latin typeface="Arial" panose="020B0604020202020204" pitchFamily="34" charset="0"/>
                <a:cs typeface="Arial" panose="020B0604020202020204" pitchFamily="34" charset="0"/>
              </a:rPr>
              <a:t>situation</a:t>
            </a:r>
            <a:endParaRPr lang="fi-FI" sz="3200" b="1" dirty="0">
              <a:latin typeface="Arial" panose="020B0604020202020204" pitchFamily="34" charset="0"/>
              <a:cs typeface="Arial" panose="020B0604020202020204" pitchFamily="34" charset="0"/>
            </a:endParaRPr>
          </a:p>
        </p:txBody>
      </p:sp>
      <p:sp>
        <p:nvSpPr>
          <p:cNvPr id="3" name="Tekstiruutu 2"/>
          <p:cNvSpPr txBox="1"/>
          <p:nvPr/>
        </p:nvSpPr>
        <p:spPr>
          <a:xfrm>
            <a:off x="319313" y="1564880"/>
            <a:ext cx="8577943" cy="5016758"/>
          </a:xfrm>
          <a:prstGeom prst="rect">
            <a:avLst/>
          </a:prstGeom>
          <a:noFill/>
        </p:spPr>
        <p:txBody>
          <a:bodyPr wrap="square" rtlCol="0">
            <a:spAutoFit/>
          </a:bodyPr>
          <a:lstStyle/>
          <a:p>
            <a:endParaRPr lang="fi-FI" sz="2000" dirty="0"/>
          </a:p>
          <a:p>
            <a:r>
              <a:rPr lang="sv-FI" sz="2200" dirty="0"/>
              <a:t>Bland de övriga nordiska länderna är det bara i Norge som man bereder sig på att införa förstöring av material i pappersform efter digitalisering. I många andra länder har man emellertid utarbetat riktlinjer för digitaliseringen och förstöringen av de arkiv som finns hos arkivbildarna. Australien är det land som nått längst i frågan. Australiens </a:t>
            </a:r>
            <a:r>
              <a:rPr lang="sv-FI" sz="2200" dirty="0" smtClean="0"/>
              <a:t>Nationalarkiv </a:t>
            </a:r>
            <a:r>
              <a:rPr lang="sv-FI" sz="2200" dirty="0"/>
              <a:t>har en verksamhetspolicy – </a:t>
            </a:r>
            <a:r>
              <a:rPr lang="sv-FI" sz="2200" dirty="0" err="1"/>
              <a:t>Disposal</a:t>
            </a:r>
            <a:r>
              <a:rPr lang="sv-FI" sz="2200" dirty="0"/>
              <a:t> </a:t>
            </a:r>
            <a:r>
              <a:rPr lang="sv-FI" sz="2200" dirty="0" err="1"/>
              <a:t>of</a:t>
            </a:r>
            <a:r>
              <a:rPr lang="sv-FI" sz="2200" dirty="0"/>
              <a:t> </a:t>
            </a:r>
            <a:r>
              <a:rPr lang="sv-FI" sz="2200" dirty="0" err="1"/>
              <a:t>records</a:t>
            </a:r>
            <a:r>
              <a:rPr lang="sv-FI" sz="2200" dirty="0"/>
              <a:t> in the </a:t>
            </a:r>
            <a:r>
              <a:rPr lang="sv-FI" sz="2200" dirty="0" err="1"/>
              <a:t>Archives´custody</a:t>
            </a:r>
            <a:r>
              <a:rPr lang="sv-FI" sz="2200" dirty="0"/>
              <a:t> </a:t>
            </a:r>
            <a:r>
              <a:rPr lang="sv-FI" sz="2200" dirty="0" err="1"/>
              <a:t>following</a:t>
            </a:r>
            <a:r>
              <a:rPr lang="sv-FI" sz="2200" dirty="0"/>
              <a:t> </a:t>
            </a:r>
            <a:r>
              <a:rPr lang="sv-FI" sz="2200" dirty="0" err="1"/>
              <a:t>digitization</a:t>
            </a:r>
            <a:r>
              <a:rPr lang="sv-FI" sz="2200" dirty="0"/>
              <a:t> – som fastställer på vilka villkor originalexemplaren av handlingar som ska förvaras varaktigt och som finns hos </a:t>
            </a:r>
            <a:r>
              <a:rPr lang="sv-FI" sz="2200" dirty="0" smtClean="0"/>
              <a:t>Nationalarkivet </a:t>
            </a:r>
            <a:r>
              <a:rPr lang="sv-FI" sz="2200" dirty="0"/>
              <a:t>förstörs efter digitalisering. I Australien har </a:t>
            </a:r>
            <a:r>
              <a:rPr lang="sv-FI" sz="2200" dirty="0" smtClean="0"/>
              <a:t>lagbaserade rätten </a:t>
            </a:r>
            <a:r>
              <a:rPr lang="sv-FI" sz="2200" dirty="0"/>
              <a:t>att förstöra originalhandlingar begränsats till material som är daterat 1980 och senare</a:t>
            </a:r>
            <a:r>
              <a:rPr lang="sv-FI" sz="2200" dirty="0" smtClean="0"/>
              <a:t>.</a:t>
            </a:r>
          </a:p>
          <a:p>
            <a:endParaRPr lang="sv-FI" sz="2000" dirty="0"/>
          </a:p>
          <a:p>
            <a:r>
              <a:rPr lang="fi-FI" sz="2000" dirty="0">
                <a:hlinkClick r:id="rId2"/>
              </a:rPr>
              <a:t>http://www.naa.gov.au/about-us/organisation/accountability/operations-and-preservation/records-disposal-in-archives-custody-following-digitisation-policy.aspx</a:t>
            </a:r>
            <a:r>
              <a:rPr lang="fi-FI" sz="2000" dirty="0"/>
              <a:t> </a:t>
            </a:r>
          </a:p>
          <a:p>
            <a:endParaRPr lang="fi-FI" sz="2000" dirty="0"/>
          </a:p>
        </p:txBody>
      </p:sp>
    </p:spTree>
    <p:extLst>
      <p:ext uri="{BB962C8B-B14F-4D97-AF65-F5344CB8AC3E}">
        <p14:creationId xmlns:p14="http://schemas.microsoft.com/office/powerpoint/2010/main" val="3408858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ruutu 1"/>
          <p:cNvSpPr txBox="1"/>
          <p:nvPr/>
        </p:nvSpPr>
        <p:spPr>
          <a:xfrm>
            <a:off x="275770" y="987204"/>
            <a:ext cx="8728529" cy="1569660"/>
          </a:xfrm>
          <a:prstGeom prst="rect">
            <a:avLst/>
          </a:prstGeom>
          <a:noFill/>
        </p:spPr>
        <p:txBody>
          <a:bodyPr wrap="square" rtlCol="0">
            <a:spAutoFit/>
          </a:bodyPr>
          <a:lstStyle/>
          <a:p>
            <a:r>
              <a:rPr lang="fi-FI" sz="3200" b="1" dirty="0" smtClean="0">
                <a:latin typeface="Arial" panose="020B0604020202020204" pitchFamily="34" charset="0"/>
                <a:cs typeface="Arial" panose="020B0604020202020204" pitchFamily="34" charset="0"/>
              </a:rPr>
              <a:t>2. </a:t>
            </a:r>
            <a:r>
              <a:rPr lang="fi-FI" sz="3200" b="1" dirty="0" err="1" smtClean="0">
                <a:latin typeface="Arial" panose="020B0604020202020204" pitchFamily="34" charset="0"/>
                <a:cs typeface="Arial" panose="020B0604020202020204" pitchFamily="34" charset="0"/>
              </a:rPr>
              <a:t>Utredning</a:t>
            </a:r>
            <a:r>
              <a:rPr lang="fi-FI" sz="3200" b="1" dirty="0" smtClean="0">
                <a:latin typeface="Arial" panose="020B0604020202020204" pitchFamily="34" charset="0"/>
                <a:cs typeface="Arial" panose="020B0604020202020204" pitchFamily="34" charset="0"/>
              </a:rPr>
              <a:t> </a:t>
            </a:r>
            <a:r>
              <a:rPr lang="fi-FI" sz="3200" b="1" dirty="0" err="1">
                <a:latin typeface="Arial" panose="020B0604020202020204" pitchFamily="34" charset="0"/>
                <a:cs typeface="Arial" panose="020B0604020202020204" pitchFamily="34" charset="0"/>
              </a:rPr>
              <a:t>om</a:t>
            </a:r>
            <a:r>
              <a:rPr lang="fi-FI" sz="3200" b="1" dirty="0">
                <a:latin typeface="Arial" panose="020B0604020202020204" pitchFamily="34" charset="0"/>
                <a:cs typeface="Arial" panose="020B0604020202020204" pitchFamily="34" charset="0"/>
              </a:rPr>
              <a:t> </a:t>
            </a:r>
            <a:r>
              <a:rPr lang="fi-FI" sz="3200" b="1" dirty="0" smtClean="0">
                <a:latin typeface="Arial" panose="020B0604020202020204" pitchFamily="34" charset="0"/>
                <a:cs typeface="Arial" panose="020B0604020202020204" pitchFamily="34" charset="0"/>
              </a:rPr>
              <a:t>40 </a:t>
            </a:r>
            <a:r>
              <a:rPr lang="fi-FI" sz="3200" b="1" dirty="0" err="1">
                <a:latin typeface="Arial" panose="020B0604020202020204" pitchFamily="34" charset="0"/>
                <a:cs typeface="Arial" panose="020B0604020202020204" pitchFamily="34" charset="0"/>
              </a:rPr>
              <a:t>år</a:t>
            </a:r>
            <a:r>
              <a:rPr lang="fi-FI" sz="3200" b="1" dirty="0">
                <a:latin typeface="Arial" panose="020B0604020202020204" pitchFamily="34" charset="0"/>
                <a:cs typeface="Arial" panose="020B0604020202020204" pitchFamily="34" charset="0"/>
              </a:rPr>
              <a:t> </a:t>
            </a:r>
            <a:r>
              <a:rPr lang="fi-FI" sz="3200" b="1" dirty="0" err="1" smtClean="0">
                <a:latin typeface="Arial" panose="020B0604020202020204" pitchFamily="34" charset="0"/>
                <a:cs typeface="Arial" panose="020B0604020202020204" pitchFamily="34" charset="0"/>
              </a:rPr>
              <a:t>yngre</a:t>
            </a:r>
            <a:r>
              <a:rPr lang="fi-FI" sz="3200" b="1" dirty="0" smtClean="0">
                <a:latin typeface="Arial" panose="020B0604020202020204" pitchFamily="34" charset="0"/>
                <a:cs typeface="Arial" panose="020B0604020202020204" pitchFamily="34" charset="0"/>
              </a:rPr>
              <a:t> </a:t>
            </a:r>
            <a:r>
              <a:rPr lang="fi-FI" sz="3200" b="1" dirty="0" err="1" smtClean="0">
                <a:latin typeface="Arial" panose="020B0604020202020204" pitchFamily="34" charset="0"/>
                <a:cs typeface="Arial" panose="020B0604020202020204" pitchFamily="34" charset="0"/>
              </a:rPr>
              <a:t>handlingar</a:t>
            </a:r>
            <a:r>
              <a:rPr lang="fi-FI" sz="3200" b="1" dirty="0" smtClean="0">
                <a:latin typeface="Arial" panose="020B0604020202020204" pitchFamily="34" charset="0"/>
                <a:cs typeface="Arial" panose="020B0604020202020204" pitchFamily="34" charset="0"/>
              </a:rPr>
              <a:t> </a:t>
            </a:r>
            <a:r>
              <a:rPr lang="fi-FI" sz="3200" b="1" dirty="0" err="1" smtClean="0">
                <a:latin typeface="Arial" panose="020B0604020202020204" pitchFamily="34" charset="0"/>
                <a:cs typeface="Arial" panose="020B0604020202020204" pitchFamily="34" charset="0"/>
              </a:rPr>
              <a:t>inom</a:t>
            </a:r>
            <a:r>
              <a:rPr lang="fi-FI" sz="3200" b="1" dirty="0">
                <a:latin typeface="Arial" panose="020B0604020202020204" pitchFamily="34" charset="0"/>
                <a:cs typeface="Arial" panose="020B0604020202020204" pitchFamily="34" charset="0"/>
              </a:rPr>
              <a:t> </a:t>
            </a:r>
            <a:r>
              <a:rPr lang="fi-FI" sz="3200" b="1" dirty="0" err="1" smtClean="0">
                <a:latin typeface="Arial" panose="020B0604020202020204" pitchFamily="34" charset="0"/>
                <a:cs typeface="Arial" panose="020B0604020202020204" pitchFamily="34" charset="0"/>
              </a:rPr>
              <a:t>myndigheterna</a:t>
            </a:r>
            <a:r>
              <a:rPr lang="fi-FI" sz="3200" b="1" dirty="0" smtClean="0">
                <a:latin typeface="Arial" panose="020B0604020202020204" pitchFamily="34" charset="0"/>
                <a:cs typeface="Arial" panose="020B0604020202020204" pitchFamily="34" charset="0"/>
              </a:rPr>
              <a:t> </a:t>
            </a:r>
            <a:r>
              <a:rPr lang="fi-FI" sz="3200" b="1" dirty="0" err="1" smtClean="0">
                <a:latin typeface="Arial" panose="020B0604020202020204" pitchFamily="34" charset="0"/>
                <a:cs typeface="Arial" panose="020B0604020202020204" pitchFamily="34" charset="0"/>
              </a:rPr>
              <a:t>som</a:t>
            </a:r>
            <a:r>
              <a:rPr lang="fi-FI" sz="3200" b="1" dirty="0" smtClean="0">
                <a:latin typeface="Arial" panose="020B0604020202020204" pitchFamily="34" charset="0"/>
                <a:cs typeface="Arial" panose="020B0604020202020204" pitchFamily="34" charset="0"/>
              </a:rPr>
              <a:t> </a:t>
            </a:r>
            <a:r>
              <a:rPr lang="fi-FI" sz="3200" b="1" dirty="0" err="1">
                <a:latin typeface="Arial" panose="020B0604020202020204" pitchFamily="34" charset="0"/>
                <a:cs typeface="Arial" panose="020B0604020202020204" pitchFamily="34" charset="0"/>
              </a:rPr>
              <a:t>kan</a:t>
            </a:r>
            <a:r>
              <a:rPr lang="fi-FI" sz="3200" b="1" dirty="0">
                <a:latin typeface="Arial" panose="020B0604020202020204" pitchFamily="34" charset="0"/>
                <a:cs typeface="Arial" panose="020B0604020202020204" pitchFamily="34" charset="0"/>
              </a:rPr>
              <a:t> </a:t>
            </a:r>
            <a:r>
              <a:rPr lang="fi-FI" sz="3200" b="1" dirty="0" err="1">
                <a:latin typeface="Arial" panose="020B0604020202020204" pitchFamily="34" charset="0"/>
                <a:cs typeface="Arial" panose="020B0604020202020204" pitchFamily="34" charset="0"/>
              </a:rPr>
              <a:t>förstöras</a:t>
            </a:r>
            <a:endParaRPr lang="fi-FI" sz="3200" b="1" dirty="0">
              <a:latin typeface="Arial" panose="020B0604020202020204" pitchFamily="34" charset="0"/>
              <a:cs typeface="Arial" panose="020B0604020202020204" pitchFamily="34" charset="0"/>
            </a:endParaRPr>
          </a:p>
          <a:p>
            <a:endParaRPr lang="fi-FI" sz="3200" b="1" dirty="0">
              <a:latin typeface="Arial" panose="020B0604020202020204" pitchFamily="34" charset="0"/>
              <a:cs typeface="Arial" panose="020B0604020202020204" pitchFamily="34" charset="0"/>
            </a:endParaRPr>
          </a:p>
        </p:txBody>
      </p:sp>
      <p:sp>
        <p:nvSpPr>
          <p:cNvPr id="3" name="Tekstiruutu 2"/>
          <p:cNvSpPr txBox="1"/>
          <p:nvPr/>
        </p:nvSpPr>
        <p:spPr>
          <a:xfrm>
            <a:off x="275770" y="2025908"/>
            <a:ext cx="8316686" cy="4832092"/>
          </a:xfrm>
          <a:prstGeom prst="rect">
            <a:avLst/>
          </a:prstGeom>
          <a:noFill/>
        </p:spPr>
        <p:txBody>
          <a:bodyPr wrap="square" rtlCol="0">
            <a:spAutoFit/>
          </a:bodyPr>
          <a:lstStyle/>
          <a:p>
            <a:r>
              <a:rPr lang="fi-FI" sz="2400" dirty="0" err="1" smtClean="0"/>
              <a:t>Att</a:t>
            </a:r>
            <a:r>
              <a:rPr lang="fi-FI" sz="2400" dirty="0" smtClean="0"/>
              <a:t> </a:t>
            </a:r>
            <a:r>
              <a:rPr lang="fi-FI" sz="2400" dirty="0" err="1" smtClean="0"/>
              <a:t>förstöra</a:t>
            </a:r>
            <a:r>
              <a:rPr lang="fi-FI" sz="2400" dirty="0" smtClean="0"/>
              <a:t> </a:t>
            </a:r>
            <a:r>
              <a:rPr lang="fi-FI" sz="2400" dirty="0" err="1" smtClean="0"/>
              <a:t>pappersarkivalierna</a:t>
            </a:r>
            <a:r>
              <a:rPr lang="fi-FI" sz="2400" dirty="0" smtClean="0"/>
              <a:t> </a:t>
            </a:r>
            <a:r>
              <a:rPr lang="fi-FI" sz="2400" dirty="0" err="1" smtClean="0"/>
              <a:t>efter</a:t>
            </a:r>
            <a:r>
              <a:rPr lang="fi-FI" sz="2400" dirty="0" smtClean="0"/>
              <a:t> </a:t>
            </a:r>
            <a:r>
              <a:rPr lang="fi-FI" sz="2400" dirty="0" err="1" smtClean="0"/>
              <a:t>digitalisering</a:t>
            </a:r>
            <a:r>
              <a:rPr lang="fi-FI" sz="2400" dirty="0" smtClean="0"/>
              <a:t> </a:t>
            </a:r>
            <a:r>
              <a:rPr lang="fi-FI" sz="2400" dirty="0" err="1" smtClean="0"/>
              <a:t>har</a:t>
            </a:r>
            <a:r>
              <a:rPr lang="fi-FI" sz="2400" dirty="0" smtClean="0"/>
              <a:t> </a:t>
            </a:r>
            <a:r>
              <a:rPr lang="fi-FI" sz="2400" dirty="0" err="1" smtClean="0"/>
              <a:t>tänkt</a:t>
            </a:r>
            <a:r>
              <a:rPr lang="fi-FI" sz="2400" dirty="0" smtClean="0"/>
              <a:t> </a:t>
            </a:r>
            <a:r>
              <a:rPr lang="fi-FI" sz="2400" dirty="0" err="1" smtClean="0"/>
              <a:t>att</a:t>
            </a:r>
            <a:r>
              <a:rPr lang="fi-FI" sz="2400" dirty="0" smtClean="0"/>
              <a:t> </a:t>
            </a:r>
            <a:r>
              <a:rPr lang="fi-FI" sz="2400" dirty="0" err="1" smtClean="0"/>
              <a:t>börja</a:t>
            </a:r>
            <a:r>
              <a:rPr lang="fi-FI" sz="2400" dirty="0" smtClean="0"/>
              <a:t> </a:t>
            </a:r>
            <a:r>
              <a:rPr lang="fi-FI" sz="2400" dirty="0" err="1" smtClean="0"/>
              <a:t>från</a:t>
            </a:r>
            <a:r>
              <a:rPr lang="fi-FI" sz="2400" dirty="0" smtClean="0"/>
              <a:t> </a:t>
            </a:r>
            <a:r>
              <a:rPr lang="fi-FI" sz="2400" dirty="0" err="1" smtClean="0"/>
              <a:t>myndigheternas</a:t>
            </a:r>
            <a:r>
              <a:rPr lang="fi-FI" sz="2400" dirty="0" smtClean="0"/>
              <a:t> </a:t>
            </a:r>
            <a:r>
              <a:rPr lang="fi-FI" sz="2400" dirty="0" err="1" smtClean="0"/>
              <a:t>handlingar</a:t>
            </a:r>
            <a:r>
              <a:rPr lang="fi-FI" sz="2400" dirty="0" smtClean="0"/>
              <a:t> </a:t>
            </a:r>
            <a:r>
              <a:rPr lang="fi-FI" sz="2400" dirty="0" err="1" smtClean="0"/>
              <a:t>så</a:t>
            </a:r>
            <a:r>
              <a:rPr lang="fi-FI" sz="2400" dirty="0" smtClean="0"/>
              <a:t> </a:t>
            </a:r>
            <a:r>
              <a:rPr lang="fi-FI" sz="2400" dirty="0" err="1" smtClean="0"/>
              <a:t>att</a:t>
            </a:r>
            <a:r>
              <a:rPr lang="fi-FI" sz="2400" dirty="0" smtClean="0"/>
              <a:t> </a:t>
            </a:r>
            <a:r>
              <a:rPr lang="fi-FI" sz="2400" dirty="0" err="1" smtClean="0"/>
              <a:t>detta</a:t>
            </a:r>
            <a:r>
              <a:rPr lang="fi-FI" sz="2400" dirty="0" smtClean="0"/>
              <a:t> </a:t>
            </a:r>
            <a:r>
              <a:rPr lang="fi-FI" sz="2400" b="1" dirty="0" err="1" smtClean="0"/>
              <a:t>sker</a:t>
            </a:r>
            <a:r>
              <a:rPr lang="fi-FI" sz="2400" b="1" dirty="0" smtClean="0"/>
              <a:t> </a:t>
            </a:r>
            <a:r>
              <a:rPr lang="fi-FI" sz="2400" b="1" dirty="0" err="1" smtClean="0"/>
              <a:t>som</a:t>
            </a:r>
            <a:r>
              <a:rPr lang="fi-FI" sz="2400" b="1" dirty="0" smtClean="0"/>
              <a:t> en del av </a:t>
            </a:r>
            <a:r>
              <a:rPr lang="fi-FI" sz="2400" b="1" dirty="0" err="1" smtClean="0"/>
              <a:t>leveransprocessen</a:t>
            </a:r>
            <a:r>
              <a:rPr lang="fi-FI" sz="2400" b="1" dirty="0" smtClean="0"/>
              <a:t> </a:t>
            </a:r>
            <a:r>
              <a:rPr lang="fi-FI" sz="2400" dirty="0" err="1" smtClean="0"/>
              <a:t>till</a:t>
            </a:r>
            <a:r>
              <a:rPr lang="fi-FI" sz="2400" dirty="0" smtClean="0"/>
              <a:t> </a:t>
            </a:r>
            <a:r>
              <a:rPr lang="fi-FI" sz="2400" dirty="0" err="1" smtClean="0"/>
              <a:t>Riksarkivet</a:t>
            </a:r>
            <a:r>
              <a:rPr lang="fi-FI" sz="2400" dirty="0" smtClean="0"/>
              <a:t> </a:t>
            </a:r>
            <a:r>
              <a:rPr lang="fi-FI" sz="2400" dirty="0" err="1" smtClean="0"/>
              <a:t>på</a:t>
            </a:r>
            <a:r>
              <a:rPr lang="fi-FI" sz="2400" dirty="0" smtClean="0"/>
              <a:t> </a:t>
            </a:r>
            <a:r>
              <a:rPr lang="fi-FI" sz="2400" dirty="0" err="1" smtClean="0"/>
              <a:t>kostnader</a:t>
            </a:r>
            <a:r>
              <a:rPr lang="fi-FI" sz="2400" dirty="0" smtClean="0"/>
              <a:t> av </a:t>
            </a:r>
            <a:r>
              <a:rPr lang="fi-FI" sz="2400" dirty="0" err="1" smtClean="0"/>
              <a:t>myndigheter</a:t>
            </a:r>
            <a:r>
              <a:rPr lang="fi-FI" sz="2400" dirty="0" smtClean="0"/>
              <a:t>. </a:t>
            </a:r>
            <a:r>
              <a:rPr lang="fi-FI" sz="2400" dirty="0" err="1" smtClean="0"/>
              <a:t>Leveranserna</a:t>
            </a:r>
            <a:r>
              <a:rPr lang="fi-FI" sz="2400" dirty="0" smtClean="0"/>
              <a:t> </a:t>
            </a:r>
            <a:r>
              <a:rPr lang="fi-FI" sz="2400" dirty="0" err="1" smtClean="0"/>
              <a:t>sker</a:t>
            </a:r>
            <a:r>
              <a:rPr lang="fi-FI" sz="2400" dirty="0" smtClean="0"/>
              <a:t> </a:t>
            </a:r>
            <a:r>
              <a:rPr lang="fi-FI" sz="2400" dirty="0" err="1" smtClean="0"/>
              <a:t>på</a:t>
            </a:r>
            <a:r>
              <a:rPr lang="fi-FI" sz="2400" dirty="0" smtClean="0"/>
              <a:t> </a:t>
            </a:r>
            <a:r>
              <a:rPr lang="fi-FI" sz="2400" dirty="0" err="1" smtClean="0"/>
              <a:t>stort</a:t>
            </a:r>
            <a:r>
              <a:rPr lang="fi-FI" sz="2400" dirty="0" smtClean="0"/>
              <a:t> </a:t>
            </a:r>
            <a:r>
              <a:rPr lang="fi-FI" sz="2400" dirty="0" err="1" smtClean="0"/>
              <a:t>sätt</a:t>
            </a:r>
            <a:r>
              <a:rPr lang="fi-FI" sz="2400" dirty="0" smtClean="0"/>
              <a:t> </a:t>
            </a:r>
            <a:r>
              <a:rPr lang="fi-FI" sz="2400" dirty="0" err="1" smtClean="0"/>
              <a:t>digitala</a:t>
            </a:r>
            <a:r>
              <a:rPr lang="fi-FI" sz="2400" dirty="0" smtClean="0"/>
              <a:t>. Det </a:t>
            </a:r>
            <a:r>
              <a:rPr lang="fi-FI" sz="2400" dirty="0" err="1" smtClean="0"/>
              <a:t>finns</a:t>
            </a:r>
            <a:r>
              <a:rPr lang="fi-FI" sz="2400" dirty="0" smtClean="0"/>
              <a:t> </a:t>
            </a:r>
            <a:r>
              <a:rPr lang="fi-FI" sz="2400" dirty="0" err="1" smtClean="0"/>
              <a:t>ca</a:t>
            </a:r>
            <a:r>
              <a:rPr lang="fi-FI" sz="2400" dirty="0" smtClean="0"/>
              <a:t> </a:t>
            </a:r>
            <a:r>
              <a:rPr lang="fi-FI" sz="2400" b="1" dirty="0" smtClean="0"/>
              <a:t>150 </a:t>
            </a:r>
            <a:r>
              <a:rPr lang="fi-FI" sz="2400" b="1" dirty="0" err="1" smtClean="0"/>
              <a:t>hkm</a:t>
            </a:r>
            <a:r>
              <a:rPr lang="fi-FI" sz="2400" b="1" dirty="0" smtClean="0"/>
              <a:t> </a:t>
            </a:r>
            <a:r>
              <a:rPr lang="fi-FI" sz="2400" dirty="0" err="1" smtClean="0"/>
              <a:t>på</a:t>
            </a:r>
            <a:r>
              <a:rPr lang="fi-FI" sz="2400" dirty="0" smtClean="0"/>
              <a:t> </a:t>
            </a:r>
            <a:r>
              <a:rPr lang="fi-FI" sz="2400" dirty="0" err="1" smtClean="0"/>
              <a:t>fältet</a:t>
            </a:r>
            <a:r>
              <a:rPr lang="fi-FI" sz="2400" dirty="0" smtClean="0"/>
              <a:t> (1975-2016), </a:t>
            </a:r>
            <a:r>
              <a:rPr lang="fi-FI" sz="2400" dirty="0" err="1" smtClean="0"/>
              <a:t>men</a:t>
            </a:r>
            <a:r>
              <a:rPr lang="fi-FI" sz="2400" dirty="0" smtClean="0"/>
              <a:t> </a:t>
            </a:r>
            <a:r>
              <a:rPr lang="fi-FI" sz="2400" dirty="0" err="1" smtClean="0"/>
              <a:t>förmodligen</a:t>
            </a:r>
            <a:r>
              <a:rPr lang="fi-FI" sz="2400" dirty="0" smtClean="0"/>
              <a:t> fr o m 1990-talet </a:t>
            </a:r>
            <a:r>
              <a:rPr lang="fi-FI" sz="2400" dirty="0" err="1" smtClean="0"/>
              <a:t>är</a:t>
            </a:r>
            <a:r>
              <a:rPr lang="fi-FI" sz="2400" dirty="0" smtClean="0"/>
              <a:t> </a:t>
            </a:r>
            <a:r>
              <a:rPr lang="fi-FI" sz="2400" dirty="0" err="1" smtClean="0"/>
              <a:t>materialet</a:t>
            </a:r>
            <a:r>
              <a:rPr lang="fi-FI" sz="2400" dirty="0" smtClean="0"/>
              <a:t> </a:t>
            </a:r>
            <a:r>
              <a:rPr lang="fi-FI" sz="2400" dirty="0" err="1" smtClean="0"/>
              <a:t>lättare</a:t>
            </a:r>
            <a:r>
              <a:rPr lang="fi-FI" sz="2400" dirty="0" smtClean="0"/>
              <a:t> </a:t>
            </a:r>
            <a:r>
              <a:rPr lang="fi-FI" sz="2400" dirty="0" err="1" smtClean="0"/>
              <a:t>att</a:t>
            </a:r>
            <a:r>
              <a:rPr lang="fi-FI" sz="2400" dirty="0" smtClean="0"/>
              <a:t> </a:t>
            </a:r>
            <a:r>
              <a:rPr lang="fi-FI" sz="2400" dirty="0" err="1" smtClean="0"/>
              <a:t>digitalisera</a:t>
            </a:r>
            <a:r>
              <a:rPr lang="fi-FI" sz="2400" dirty="0" smtClean="0"/>
              <a:t>.</a:t>
            </a:r>
          </a:p>
          <a:p>
            <a:endParaRPr lang="fi-FI" sz="2400" dirty="0"/>
          </a:p>
          <a:p>
            <a:r>
              <a:rPr lang="fi-FI" sz="2400" dirty="0" err="1" smtClean="0"/>
              <a:t>Utgångspunkten</a:t>
            </a:r>
            <a:r>
              <a:rPr lang="fi-FI" sz="2400" dirty="0" smtClean="0"/>
              <a:t> </a:t>
            </a:r>
            <a:r>
              <a:rPr lang="fi-FI" sz="2400" dirty="0" err="1" smtClean="0"/>
              <a:t>är</a:t>
            </a:r>
            <a:r>
              <a:rPr lang="fi-FI" sz="2400" dirty="0" smtClean="0"/>
              <a:t> </a:t>
            </a:r>
            <a:r>
              <a:rPr lang="fi-FI" sz="2400" dirty="0" err="1" smtClean="0"/>
              <a:t>att</a:t>
            </a:r>
            <a:r>
              <a:rPr lang="fi-FI" sz="2400" dirty="0" smtClean="0"/>
              <a:t> de </a:t>
            </a:r>
            <a:r>
              <a:rPr lang="fi-FI" sz="2400" dirty="0" err="1" smtClean="0"/>
              <a:t>nya</a:t>
            </a:r>
            <a:r>
              <a:rPr lang="fi-FI" sz="2400" dirty="0" smtClean="0"/>
              <a:t> </a:t>
            </a:r>
            <a:r>
              <a:rPr lang="fi-FI" sz="2400" dirty="0" err="1" smtClean="0"/>
              <a:t>pappershandlingarna</a:t>
            </a:r>
            <a:r>
              <a:rPr lang="fi-FI" sz="2400" dirty="0" smtClean="0"/>
              <a:t> </a:t>
            </a:r>
            <a:r>
              <a:rPr lang="fi-FI" sz="2400" b="1" dirty="0" err="1" smtClean="0"/>
              <a:t>inte</a:t>
            </a:r>
            <a:r>
              <a:rPr lang="fi-FI" sz="2400" b="1" dirty="0" smtClean="0"/>
              <a:t> </a:t>
            </a:r>
            <a:r>
              <a:rPr lang="fi-FI" sz="2400" b="1" dirty="0" err="1" smtClean="0"/>
              <a:t>har</a:t>
            </a:r>
            <a:r>
              <a:rPr lang="fi-FI" sz="2400" b="1" dirty="0" smtClean="0"/>
              <a:t> </a:t>
            </a:r>
            <a:r>
              <a:rPr lang="fi-FI" sz="2400" b="1" dirty="0" err="1" smtClean="0"/>
              <a:t>stor</a:t>
            </a:r>
            <a:r>
              <a:rPr lang="fi-FI" sz="2400" b="1" dirty="0" smtClean="0"/>
              <a:t> </a:t>
            </a:r>
            <a:r>
              <a:rPr lang="fi-FI" sz="2400" b="1" dirty="0" err="1" smtClean="0"/>
              <a:t>kulturhistorisk</a:t>
            </a:r>
            <a:r>
              <a:rPr lang="fi-FI" sz="2400" b="1" dirty="0" smtClean="0"/>
              <a:t> </a:t>
            </a:r>
            <a:r>
              <a:rPr lang="fi-FI" sz="2400" b="1" dirty="0" err="1" smtClean="0"/>
              <a:t>värde</a:t>
            </a:r>
            <a:r>
              <a:rPr lang="fi-FI" sz="2400" dirty="0" smtClean="0"/>
              <a:t>, </a:t>
            </a:r>
            <a:r>
              <a:rPr lang="fi-FI" sz="2400" dirty="0" err="1" smtClean="0"/>
              <a:t>men</a:t>
            </a:r>
            <a:r>
              <a:rPr lang="fi-FI" sz="2400" dirty="0" smtClean="0"/>
              <a:t> en del </a:t>
            </a:r>
            <a:r>
              <a:rPr lang="fi-FI" sz="2400" dirty="0" err="1" smtClean="0"/>
              <a:t>kan</a:t>
            </a:r>
            <a:r>
              <a:rPr lang="fi-FI" sz="2400" dirty="0" smtClean="0"/>
              <a:t> ha </a:t>
            </a:r>
            <a:r>
              <a:rPr lang="fi-FI" sz="2400" dirty="0" err="1" smtClean="0"/>
              <a:t>värde</a:t>
            </a:r>
            <a:r>
              <a:rPr lang="fi-FI" sz="2400" dirty="0" smtClean="0"/>
              <a:t> </a:t>
            </a:r>
            <a:r>
              <a:rPr lang="fi-FI" sz="2400" dirty="0" err="1" smtClean="0"/>
              <a:t>som</a:t>
            </a:r>
            <a:r>
              <a:rPr lang="fi-FI" sz="2400" dirty="0" smtClean="0"/>
              <a:t> </a:t>
            </a:r>
            <a:r>
              <a:rPr lang="fi-FI" sz="2400" b="1" dirty="0" err="1" smtClean="0"/>
              <a:t>rättsilig</a:t>
            </a:r>
            <a:r>
              <a:rPr lang="fi-FI" sz="2400" b="1" dirty="0" smtClean="0"/>
              <a:t> </a:t>
            </a:r>
            <a:r>
              <a:rPr lang="fi-FI" sz="2400" b="1" dirty="0" err="1" smtClean="0"/>
              <a:t>bevis</a:t>
            </a:r>
            <a:r>
              <a:rPr lang="fi-FI" sz="2400" b="1" dirty="0" smtClean="0"/>
              <a:t> </a:t>
            </a:r>
            <a:r>
              <a:rPr lang="fi-FI" sz="2400" dirty="0" err="1" smtClean="0"/>
              <a:t>och</a:t>
            </a:r>
            <a:r>
              <a:rPr lang="fi-FI" sz="2400" dirty="0" smtClean="0"/>
              <a:t> </a:t>
            </a:r>
            <a:r>
              <a:rPr lang="fi-FI" sz="2400" dirty="0" err="1" smtClean="0"/>
              <a:t>originala</a:t>
            </a:r>
            <a:r>
              <a:rPr lang="fi-FI" sz="2400" dirty="0" smtClean="0"/>
              <a:t> </a:t>
            </a:r>
            <a:r>
              <a:rPr lang="fi-FI" sz="2400" b="1" dirty="0" err="1" smtClean="0"/>
              <a:t>kan</a:t>
            </a:r>
            <a:r>
              <a:rPr lang="fi-FI" sz="2400" b="1" dirty="0" smtClean="0"/>
              <a:t> </a:t>
            </a:r>
            <a:r>
              <a:rPr lang="fi-FI" sz="2400" b="1" dirty="0" err="1" smtClean="0"/>
              <a:t>inte</a:t>
            </a:r>
            <a:r>
              <a:rPr lang="fi-FI" sz="2400" b="1" dirty="0" smtClean="0"/>
              <a:t> i </a:t>
            </a:r>
            <a:r>
              <a:rPr lang="fi-FI" sz="2400" b="1" dirty="0" err="1" smtClean="0"/>
              <a:t>vissa</a:t>
            </a:r>
            <a:r>
              <a:rPr lang="fi-FI" sz="2400" b="1" dirty="0" smtClean="0"/>
              <a:t> </a:t>
            </a:r>
            <a:r>
              <a:rPr lang="fi-FI" sz="2400" b="1" dirty="0" err="1" smtClean="0"/>
              <a:t>fall</a:t>
            </a:r>
            <a:r>
              <a:rPr lang="fi-FI" sz="2400" b="1" dirty="0" smtClean="0"/>
              <a:t> </a:t>
            </a:r>
            <a:r>
              <a:rPr lang="fi-FI" sz="2400" b="1" dirty="0" err="1" smtClean="0"/>
              <a:t>förstöras</a:t>
            </a:r>
            <a:r>
              <a:rPr lang="fi-FI" sz="2400" b="1" dirty="0" smtClean="0"/>
              <a:t>. </a:t>
            </a:r>
            <a:r>
              <a:rPr lang="fi-FI" sz="2400" dirty="0" smtClean="0"/>
              <a:t>Vi </a:t>
            </a:r>
            <a:r>
              <a:rPr lang="fi-FI" sz="2400" dirty="0" err="1" smtClean="0"/>
              <a:t>planerar</a:t>
            </a:r>
            <a:r>
              <a:rPr lang="fi-FI" sz="2400" dirty="0" smtClean="0"/>
              <a:t> </a:t>
            </a:r>
            <a:r>
              <a:rPr lang="fi-FI" sz="2400" dirty="0" err="1" smtClean="0"/>
              <a:t>att</a:t>
            </a:r>
            <a:r>
              <a:rPr lang="fi-FI" sz="2400" dirty="0" smtClean="0"/>
              <a:t> </a:t>
            </a:r>
            <a:r>
              <a:rPr lang="fi-FI" sz="2400" b="1" dirty="0" smtClean="0"/>
              <a:t>80-90% </a:t>
            </a:r>
            <a:r>
              <a:rPr lang="fi-FI" sz="2400" dirty="0" smtClean="0"/>
              <a:t>av </a:t>
            </a:r>
            <a:r>
              <a:rPr lang="fi-FI" sz="2400" dirty="0" err="1" smtClean="0"/>
              <a:t>nya</a:t>
            </a:r>
            <a:r>
              <a:rPr lang="fi-FI" sz="2400" dirty="0" smtClean="0"/>
              <a:t> </a:t>
            </a:r>
            <a:r>
              <a:rPr lang="fi-FI" sz="2400" dirty="0" err="1" smtClean="0"/>
              <a:t>handlingar</a:t>
            </a:r>
            <a:r>
              <a:rPr lang="fi-FI" sz="2400" dirty="0" smtClean="0"/>
              <a:t> </a:t>
            </a:r>
            <a:r>
              <a:rPr lang="fi-FI" sz="2400" dirty="0" err="1" smtClean="0"/>
              <a:t>skall</a:t>
            </a:r>
            <a:r>
              <a:rPr lang="fi-FI" sz="2400" dirty="0" smtClean="0"/>
              <a:t> </a:t>
            </a:r>
            <a:r>
              <a:rPr lang="fi-FI" sz="2400" dirty="0" err="1" smtClean="0"/>
              <a:t>förstöras</a:t>
            </a:r>
            <a:r>
              <a:rPr lang="fi-FI" sz="2400" dirty="0" smtClean="0"/>
              <a:t> </a:t>
            </a:r>
            <a:r>
              <a:rPr lang="fi-FI" sz="2400" dirty="0" err="1" smtClean="0"/>
              <a:t>efter</a:t>
            </a:r>
            <a:r>
              <a:rPr lang="fi-FI" sz="2400" dirty="0" smtClean="0"/>
              <a:t> </a:t>
            </a:r>
            <a:r>
              <a:rPr lang="fi-FI" sz="2400" dirty="0" err="1" smtClean="0"/>
              <a:t>digitaliseringen</a:t>
            </a:r>
            <a:r>
              <a:rPr lang="fi-FI" sz="2400" dirty="0" smtClean="0"/>
              <a:t>. </a:t>
            </a:r>
            <a:endParaRPr lang="fi-FI" sz="2400" dirty="0"/>
          </a:p>
          <a:p>
            <a:r>
              <a:rPr lang="fi-FI" sz="2400" dirty="0" smtClean="0">
                <a:sym typeface="Wingdings" panose="05000000000000000000" pitchFamily="2" charset="2"/>
              </a:rPr>
              <a:t> </a:t>
            </a:r>
            <a:r>
              <a:rPr lang="fi-FI" sz="2400" b="1" dirty="0" err="1" smtClean="0">
                <a:sym typeface="Wingdings" panose="05000000000000000000" pitchFamily="2" charset="2"/>
              </a:rPr>
              <a:t>Slut</a:t>
            </a:r>
            <a:r>
              <a:rPr lang="fi-FI" sz="2400" b="1" dirty="0" smtClean="0">
                <a:sym typeface="Wingdings" panose="05000000000000000000" pitchFamily="2" charset="2"/>
              </a:rPr>
              <a:t> </a:t>
            </a:r>
            <a:r>
              <a:rPr lang="fi-FI" sz="2400" b="1" dirty="0" err="1" smtClean="0">
                <a:sym typeface="Wingdings" panose="05000000000000000000" pitchFamily="2" charset="2"/>
              </a:rPr>
              <a:t>på</a:t>
            </a:r>
            <a:r>
              <a:rPr lang="fi-FI" sz="2400" b="1" dirty="0" smtClean="0">
                <a:sym typeface="Wingdings" panose="05000000000000000000" pitchFamily="2" charset="2"/>
              </a:rPr>
              <a:t> </a:t>
            </a:r>
            <a:r>
              <a:rPr lang="fi-FI" sz="2400" b="1" dirty="0" err="1" smtClean="0">
                <a:sym typeface="Wingdings" panose="05000000000000000000" pitchFamily="2" charset="2"/>
              </a:rPr>
              <a:t>nybyggning</a:t>
            </a:r>
            <a:r>
              <a:rPr lang="fi-FI" sz="2400" b="1" dirty="0" smtClean="0">
                <a:sym typeface="Wingdings" panose="05000000000000000000" pitchFamily="2" charset="2"/>
              </a:rPr>
              <a:t> av </a:t>
            </a:r>
            <a:r>
              <a:rPr lang="fi-FI" sz="2400" b="1" dirty="0" err="1" smtClean="0">
                <a:sym typeface="Wingdings" panose="05000000000000000000" pitchFamily="2" charset="2"/>
              </a:rPr>
              <a:t>arkivutrymme</a:t>
            </a:r>
            <a:endParaRPr lang="fi-FI" sz="2400" b="1" dirty="0" smtClean="0"/>
          </a:p>
          <a:p>
            <a:endParaRPr lang="fi-FI" sz="2000" dirty="0" smtClean="0"/>
          </a:p>
        </p:txBody>
      </p:sp>
    </p:spTree>
    <p:extLst>
      <p:ext uri="{BB962C8B-B14F-4D97-AF65-F5344CB8AC3E}">
        <p14:creationId xmlns:p14="http://schemas.microsoft.com/office/powerpoint/2010/main" val="4641295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Arkistolaitos">
      <a:dk1>
        <a:sysClr val="windowText" lastClr="000000"/>
      </a:dk1>
      <a:lt1>
        <a:sysClr val="window" lastClr="FFFFFF"/>
      </a:lt1>
      <a:dk2>
        <a:srgbClr val="313231"/>
      </a:dk2>
      <a:lt2>
        <a:srgbClr val="DDDEDD"/>
      </a:lt2>
      <a:accent1>
        <a:srgbClr val="5496AF"/>
      </a:accent1>
      <a:accent2>
        <a:srgbClr val="93002A"/>
      </a:accent2>
      <a:accent3>
        <a:srgbClr val="B75555"/>
      </a:accent3>
      <a:accent4>
        <a:srgbClr val="88326D"/>
      </a:accent4>
      <a:accent5>
        <a:srgbClr val="AA6E96"/>
      </a:accent5>
      <a:accent6>
        <a:srgbClr val="4291A0"/>
      </a:accent6>
      <a:hlink>
        <a:srgbClr val="4291A1"/>
      </a:hlink>
      <a:folHlink>
        <a:srgbClr val="93002A"/>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1766</TotalTime>
  <Words>1316</Words>
  <Application>Microsoft Office PowerPoint</Application>
  <PresentationFormat>Näytössä katseltava diaesitys (4:3)</PresentationFormat>
  <Paragraphs>203</Paragraphs>
  <Slides>21</Slides>
  <Notes>1</Notes>
  <HiddenSlides>0</HiddenSlides>
  <MMClips>0</MMClips>
  <ScaleCrop>false</ScaleCrop>
  <HeadingPairs>
    <vt:vector size="4" baseType="variant">
      <vt:variant>
        <vt:lpstr>Teema</vt:lpstr>
      </vt:variant>
      <vt:variant>
        <vt:i4>1</vt:i4>
      </vt:variant>
      <vt:variant>
        <vt:lpstr>Dian otsikot</vt:lpstr>
      </vt:variant>
      <vt:variant>
        <vt:i4>21</vt:i4>
      </vt:variant>
    </vt:vector>
  </HeadingPairs>
  <TitlesOfParts>
    <vt:vector size="22" baseType="lpstr">
      <vt:lpstr>Office Theme</vt:lpstr>
      <vt:lpstr>Veksamhetspolicy för bevaring efter digitalisering </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Digitalisering 2015-</vt:lpstr>
      <vt:lpstr>PowerPoint-esitys</vt:lpstr>
      <vt:lpstr>PowerPoint-esitys</vt:lpstr>
      <vt:lpstr>PowerPoint-esitys</vt:lpstr>
      <vt:lpstr>Digitaliseringshelhet 2017</vt:lpstr>
      <vt:lpstr>PowerPoint-esitys</vt:lpstr>
      <vt:lpstr>PowerPoint-esitys</vt:lpstr>
      <vt:lpstr>PowerPoint-esitys</vt:lpstr>
      <vt:lpstr>PowerPoint-esitys</vt:lpstr>
      <vt:lpstr>PowerPoint-esitys</vt:lpstr>
    </vt:vector>
  </TitlesOfParts>
  <Company>Mainostoimisto HINKU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Katri Tiainen</dc:creator>
  <cp:lastModifiedBy>ike</cp:lastModifiedBy>
  <cp:revision>125</cp:revision>
  <dcterms:created xsi:type="dcterms:W3CDTF">2016-02-01T08:21:21Z</dcterms:created>
  <dcterms:modified xsi:type="dcterms:W3CDTF">2016-09-27T12:54:39Z</dcterms:modified>
</cp:coreProperties>
</file>