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65" r:id="rId2"/>
    <p:sldId id="267" r:id="rId3"/>
    <p:sldId id="277" r:id="rId4"/>
    <p:sldId id="256" r:id="rId5"/>
    <p:sldId id="269" r:id="rId6"/>
    <p:sldId id="268" r:id="rId7"/>
    <p:sldId id="278" r:id="rId8"/>
    <p:sldId id="286" r:id="rId9"/>
    <p:sldId id="279" r:id="rId10"/>
    <p:sldId id="281" r:id="rId11"/>
    <p:sldId id="287" r:id="rId12"/>
    <p:sldId id="273" r:id="rId13"/>
    <p:sldId id="276" r:id="rId14"/>
    <p:sldId id="280" r:id="rId15"/>
    <p:sldId id="283" r:id="rId16"/>
    <p:sldId id="284" r:id="rId17"/>
    <p:sldId id="288" r:id="rId18"/>
    <p:sldId id="285" r:id="rId19"/>
  </p:sldIdLst>
  <p:sldSz cx="9144000" cy="6858000" type="screen4x3"/>
  <p:notesSz cx="7099300" cy="10234613"/>
  <p:embeddedFontLst>
    <p:embeddedFont>
      <p:font typeface="Calibri" panose="020F0502020204030204" pitchFamily="34" charset="0"/>
      <p:regular r:id="rId21"/>
      <p:bold r:id="rId22"/>
      <p:italic r:id="rId23"/>
      <p:boldItalic r:id="rId24"/>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33B8C60E-7558-44CE-90A4-BD30ACDAD910}">
          <p14:sldIdLst>
            <p14:sldId id="265"/>
            <p14:sldId id="267"/>
            <p14:sldId id="277"/>
            <p14:sldId id="256"/>
            <p14:sldId id="269"/>
            <p14:sldId id="268"/>
            <p14:sldId id="278"/>
            <p14:sldId id="286"/>
            <p14:sldId id="279"/>
            <p14:sldId id="281"/>
            <p14:sldId id="287"/>
            <p14:sldId id="273"/>
            <p14:sldId id="276"/>
            <p14:sldId id="280"/>
            <p14:sldId id="283"/>
            <p14:sldId id="284"/>
            <p14:sldId id="288"/>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a-DK"/>
          </a:p>
        </p:txBody>
      </p:sp>
      <p:sp>
        <p:nvSpPr>
          <p:cNvPr id="3" name="Pladsholder til dato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48B95B6-AD3C-4631-A43E-CF50EBF12A1D}" type="datetimeFigureOut">
              <a:rPr lang="da-DK" smtClean="0"/>
              <a:t>19-12-2016</a:t>
            </a:fld>
            <a:endParaRPr lang="da-DK"/>
          </a:p>
        </p:txBody>
      </p:sp>
      <p:sp>
        <p:nvSpPr>
          <p:cNvPr id="4" name="Pladsholder til diasbille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a-DK"/>
          </a:p>
        </p:txBody>
      </p:sp>
      <p:sp>
        <p:nvSpPr>
          <p:cNvPr id="5" name="Pladsholder til no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a-DK"/>
          </a:p>
        </p:txBody>
      </p:sp>
      <p:sp>
        <p:nvSpPr>
          <p:cNvPr id="7" name="Pladsholder til dias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982DA60-E52F-452D-A105-0313C016A6B5}" type="slidenum">
              <a:rPr lang="da-DK" smtClean="0"/>
              <a:t>‹#›</a:t>
            </a:fld>
            <a:endParaRPr lang="da-DK"/>
          </a:p>
        </p:txBody>
      </p:sp>
    </p:spTree>
    <p:extLst>
      <p:ext uri="{BB962C8B-B14F-4D97-AF65-F5344CB8AC3E}">
        <p14:creationId xmlns:p14="http://schemas.microsoft.com/office/powerpoint/2010/main" val="428586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Tak for invitationen</a:t>
            </a:r>
            <a:r>
              <a:rPr lang="da-DK" baseline="0" dirty="0" smtClean="0"/>
              <a:t> til Island – glæder os til at kunne drøfte et så vigtigt spørgsmål som bevaring og kassation med nordiske kollegaer. Det er jo ikke mange der har det som arbejdsområde, så det er fint hvis vi kan blive inspireret af nordiske kollegaer.</a:t>
            </a:r>
            <a:endParaRPr lang="da-DK" dirty="0"/>
          </a:p>
        </p:txBody>
      </p:sp>
      <p:sp>
        <p:nvSpPr>
          <p:cNvPr id="4" name="Pladsholder til diasnummer 3"/>
          <p:cNvSpPr>
            <a:spLocks noGrp="1"/>
          </p:cNvSpPr>
          <p:nvPr>
            <p:ph type="sldNum" sz="quarter" idx="10"/>
          </p:nvPr>
        </p:nvSpPr>
        <p:spPr/>
        <p:txBody>
          <a:bodyPr/>
          <a:lstStyle/>
          <a:p>
            <a:fld id="{8982DA60-E52F-452D-A105-0313C016A6B5}" type="slidenum">
              <a:rPr lang="da-DK" smtClean="0"/>
              <a:t>1</a:t>
            </a:fld>
            <a:endParaRPr lang="da-DK"/>
          </a:p>
        </p:txBody>
      </p:sp>
    </p:spTree>
    <p:extLst>
      <p:ext uri="{BB962C8B-B14F-4D97-AF65-F5344CB8AC3E}">
        <p14:creationId xmlns:p14="http://schemas.microsoft.com/office/powerpoint/2010/main" val="356622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Rigsarkivet fastsætter</a:t>
            </a:r>
            <a:r>
              <a:rPr lang="da-DK" baseline="0" dirty="0" smtClean="0"/>
              <a:t> hvad der skal bevares og kasseres – </a:t>
            </a:r>
            <a:r>
              <a:rPr lang="da-DK" baseline="0" dirty="0" err="1" smtClean="0"/>
              <a:t>hvadenten</a:t>
            </a:r>
            <a:r>
              <a:rPr lang="da-DK" baseline="0" dirty="0" smtClean="0"/>
              <a:t> det er papir eller digitale dokumenter og data</a:t>
            </a:r>
            <a:endParaRPr lang="da-DK" dirty="0"/>
          </a:p>
        </p:txBody>
      </p:sp>
      <p:sp>
        <p:nvSpPr>
          <p:cNvPr id="4" name="Pladsholder til diasnummer 3"/>
          <p:cNvSpPr>
            <a:spLocks noGrp="1"/>
          </p:cNvSpPr>
          <p:nvPr>
            <p:ph type="sldNum" sz="quarter" idx="10"/>
          </p:nvPr>
        </p:nvSpPr>
        <p:spPr/>
        <p:txBody>
          <a:bodyPr/>
          <a:lstStyle/>
          <a:p>
            <a:fld id="{8982DA60-E52F-452D-A105-0313C016A6B5}" type="slidenum">
              <a:rPr lang="da-DK" smtClean="0"/>
              <a:t>3</a:t>
            </a:fld>
            <a:endParaRPr lang="da-DK"/>
          </a:p>
        </p:txBody>
      </p:sp>
    </p:spTree>
    <p:extLst>
      <p:ext uri="{BB962C8B-B14F-4D97-AF65-F5344CB8AC3E}">
        <p14:creationId xmlns:p14="http://schemas.microsoft.com/office/powerpoint/2010/main" val="212093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982DA60-E52F-452D-A105-0313C016A6B5}" type="slidenum">
              <a:rPr lang="da-DK" smtClean="0"/>
              <a:t>4</a:t>
            </a:fld>
            <a:endParaRPr lang="da-DK"/>
          </a:p>
        </p:txBody>
      </p:sp>
    </p:spTree>
    <p:extLst>
      <p:ext uri="{BB962C8B-B14F-4D97-AF65-F5344CB8AC3E}">
        <p14:creationId xmlns:p14="http://schemas.microsoft.com/office/powerpoint/2010/main" val="427371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Bundet</a:t>
            </a:r>
            <a:r>
              <a:rPr lang="da-DK" baseline="0" dirty="0" smtClean="0"/>
              <a:t> af vores tid og kontekst – objektiv kassation findes ikke</a:t>
            </a:r>
            <a:endParaRPr lang="da-DK" dirty="0"/>
          </a:p>
        </p:txBody>
      </p:sp>
      <p:sp>
        <p:nvSpPr>
          <p:cNvPr id="4" name="Pladsholder til diasnummer 3"/>
          <p:cNvSpPr>
            <a:spLocks noGrp="1"/>
          </p:cNvSpPr>
          <p:nvPr>
            <p:ph type="sldNum" sz="quarter" idx="10"/>
          </p:nvPr>
        </p:nvSpPr>
        <p:spPr/>
        <p:txBody>
          <a:bodyPr/>
          <a:lstStyle/>
          <a:p>
            <a:fld id="{8982DA60-E52F-452D-A105-0313C016A6B5}" type="slidenum">
              <a:rPr lang="da-DK" smtClean="0"/>
              <a:t>5</a:t>
            </a:fld>
            <a:endParaRPr lang="da-DK"/>
          </a:p>
        </p:txBody>
      </p:sp>
    </p:spTree>
    <p:extLst>
      <p:ext uri="{BB962C8B-B14F-4D97-AF65-F5344CB8AC3E}">
        <p14:creationId xmlns:p14="http://schemas.microsoft.com/office/powerpoint/2010/main" val="194400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i="1" kern="1200" dirty="0" smtClean="0">
                <a:solidFill>
                  <a:schemeClr val="tx1"/>
                </a:solidFill>
                <a:effectLst/>
                <a:latin typeface="+mn-lt"/>
                <a:ea typeface="+mn-ea"/>
                <a:cs typeface="+mn-cs"/>
              </a:rPr>
              <a:t>1.Behandling til arkivformål i samfundets interesse, til videnskabelige eller historiske forskningsformål eller til statistiske formål skal være underlagt fornødne garantier for registreredes rettigheder og frihedsrettigheder i overensstemmelse med denne forordning. Disse garantier skal sikre, at der er truffet tekniske og organisatoriske foranstaltninger, især for at sikre overholdelse af princippet om dataminimering. Disse foranstaltninger kan omfatte </a:t>
            </a:r>
            <a:r>
              <a:rPr lang="da-DK" sz="1200" i="1" kern="1200" dirty="0" err="1" smtClean="0">
                <a:solidFill>
                  <a:schemeClr val="tx1"/>
                </a:solidFill>
                <a:effectLst/>
                <a:latin typeface="+mn-lt"/>
                <a:ea typeface="+mn-ea"/>
                <a:cs typeface="+mn-cs"/>
              </a:rPr>
              <a:t>pseudonymisering</a:t>
            </a:r>
            <a:r>
              <a:rPr lang="da-DK" sz="1200" i="1" kern="1200" dirty="0" smtClean="0">
                <a:solidFill>
                  <a:schemeClr val="tx1"/>
                </a:solidFill>
                <a:effectLst/>
                <a:latin typeface="+mn-lt"/>
                <a:ea typeface="+mn-ea"/>
                <a:cs typeface="+mn-cs"/>
              </a:rPr>
              <a:t>, forudsat at disse formål kan opfyldes på denne måde. Når disse formål kan opfyldes ved viderebehandling, som ikke gør det muligt eller ikke længere gør det muligt at identificere de registrerede, skal formålene opfyldes på denne måde.</a:t>
            </a:r>
            <a:endParaRPr lang="da-DK" sz="1200" kern="1200" dirty="0" smtClean="0">
              <a:solidFill>
                <a:schemeClr val="tx1"/>
              </a:solidFill>
              <a:effectLst/>
              <a:latin typeface="+mn-lt"/>
              <a:ea typeface="+mn-ea"/>
              <a:cs typeface="+mn-cs"/>
            </a:endParaRPr>
          </a:p>
          <a:p>
            <a:r>
              <a:rPr lang="da-DK" sz="1200" i="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i="1" kern="1200" dirty="0" smtClean="0">
                <a:solidFill>
                  <a:schemeClr val="tx1"/>
                </a:solidFill>
                <a:effectLst/>
                <a:latin typeface="+mn-lt"/>
                <a:ea typeface="+mn-ea"/>
                <a:cs typeface="+mn-cs"/>
              </a:rPr>
              <a:t> 2.Når personoplysninger behandles til videnskabelige eller historiske forskningsformål eller til statistiske formål, kan EU-retten eller medlemsstaternes nationale ret fastsætte undtagelser fra de rettigheder, der er omhandlet i artikel 15, 16, 18 og 21, under iagttagelse af de betingelser og garantier, der er omhandlet i nærværende artikels stk. 1, såfremt sådanne rettigheder sandsynligvis vil gøre det umuligt eller i alvorlig grad hindre opfyldelse af de specifikke formål, og sådanne undtagelser er nødvendige for at opfylde formålene. </a:t>
            </a:r>
            <a:endParaRPr lang="da-DK" sz="1200" kern="1200" dirty="0" smtClean="0">
              <a:solidFill>
                <a:schemeClr val="tx1"/>
              </a:solidFill>
              <a:effectLst/>
              <a:latin typeface="+mn-lt"/>
              <a:ea typeface="+mn-ea"/>
              <a:cs typeface="+mn-cs"/>
            </a:endParaRPr>
          </a:p>
          <a:p>
            <a:r>
              <a:rPr lang="da-DK" sz="1200" i="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i="1" kern="1200" dirty="0" smtClean="0">
                <a:solidFill>
                  <a:schemeClr val="tx1"/>
                </a:solidFill>
                <a:effectLst/>
                <a:latin typeface="+mn-lt"/>
                <a:ea typeface="+mn-ea"/>
                <a:cs typeface="+mn-cs"/>
              </a:rPr>
              <a:t>3.Når personoplysninger behandles til arkivformål i samfundets interesse, kan EU-retten eller medlemsstaternes nationale ret fastsætte undtagelser fra de rettigheder, der er omhandlet i artikel 15, 16, 18, 19, 20 og 21, under iagttagelse af de betingelser og garantier, der er omhandlet i nærværende artikels stk. 1, såfremt sådanne rettigheder sandsynligvis vil gøre det umuligt eller i alvorlig grad hindre opfyldelse af de specifikke formål, og sådanne undtagelser er nødvendige for at opfylde formålene.</a:t>
            </a:r>
            <a:endParaRPr lang="da-DK" sz="1200" kern="1200" dirty="0" smtClean="0">
              <a:solidFill>
                <a:schemeClr val="tx1"/>
              </a:solidFill>
              <a:effectLst/>
              <a:latin typeface="+mn-lt"/>
              <a:ea typeface="+mn-ea"/>
              <a:cs typeface="+mn-cs"/>
            </a:endParaRPr>
          </a:p>
          <a:p>
            <a:r>
              <a:rPr lang="da-DK" sz="1200" i="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i="1" kern="1200" dirty="0" smtClean="0">
                <a:solidFill>
                  <a:schemeClr val="tx1"/>
                </a:solidFill>
                <a:effectLst/>
                <a:latin typeface="+mn-lt"/>
                <a:ea typeface="+mn-ea"/>
                <a:cs typeface="+mn-cs"/>
              </a:rPr>
              <a:t> 4.Når behandling som omhandlet i stk. 2 og 3 samtidig tjener et andet formål, anvendes undtagelser kun på behandling til de formål, der er omhandlet i nævnte stykker.</a:t>
            </a:r>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8982DA60-E52F-452D-A105-0313C016A6B5}" type="slidenum">
              <a:rPr lang="da-DK" smtClean="0"/>
              <a:t>8</a:t>
            </a:fld>
            <a:endParaRPr lang="da-DK"/>
          </a:p>
        </p:txBody>
      </p:sp>
    </p:spTree>
    <p:extLst>
      <p:ext uri="{BB962C8B-B14F-4D97-AF65-F5344CB8AC3E}">
        <p14:creationId xmlns:p14="http://schemas.microsoft.com/office/powerpoint/2010/main" val="97018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solidFill>
                  <a:schemeClr val="accent1">
                    <a:lumMod val="50000"/>
                  </a:schemeClr>
                </a:solidFill>
              </a:rPr>
              <a:t>(formentlig før kassation)</a:t>
            </a:r>
            <a:endParaRPr lang="da-DK" dirty="0"/>
          </a:p>
        </p:txBody>
      </p:sp>
      <p:sp>
        <p:nvSpPr>
          <p:cNvPr id="4" name="Pladsholder til diasnummer 3"/>
          <p:cNvSpPr>
            <a:spLocks noGrp="1"/>
          </p:cNvSpPr>
          <p:nvPr>
            <p:ph type="sldNum" sz="quarter" idx="10"/>
          </p:nvPr>
        </p:nvSpPr>
        <p:spPr/>
        <p:txBody>
          <a:bodyPr/>
          <a:lstStyle/>
          <a:p>
            <a:fld id="{8982DA60-E52F-452D-A105-0313C016A6B5}" type="slidenum">
              <a:rPr lang="da-DK" smtClean="0"/>
              <a:t>10</a:t>
            </a:fld>
            <a:endParaRPr lang="da-DK"/>
          </a:p>
        </p:txBody>
      </p:sp>
    </p:spTree>
    <p:extLst>
      <p:ext uri="{BB962C8B-B14F-4D97-AF65-F5344CB8AC3E}">
        <p14:creationId xmlns:p14="http://schemas.microsoft.com/office/powerpoint/2010/main" val="336147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Upcycling</a:t>
            </a:r>
            <a:endParaRPr lang="da-DK" dirty="0" smtClean="0"/>
          </a:p>
          <a:p>
            <a:endParaRPr lang="da-DK" dirty="0"/>
          </a:p>
        </p:txBody>
      </p:sp>
      <p:sp>
        <p:nvSpPr>
          <p:cNvPr id="4" name="Pladsholder til diasnummer 3"/>
          <p:cNvSpPr>
            <a:spLocks noGrp="1"/>
          </p:cNvSpPr>
          <p:nvPr>
            <p:ph type="sldNum" sz="quarter" idx="10"/>
          </p:nvPr>
        </p:nvSpPr>
        <p:spPr/>
        <p:txBody>
          <a:bodyPr/>
          <a:lstStyle/>
          <a:p>
            <a:fld id="{A61E0266-8C6D-4FC8-B9A8-7FFAEDF3BCFF}" type="slidenum">
              <a:rPr lang="da-DK" smtClean="0">
                <a:solidFill>
                  <a:prstClr val="black"/>
                </a:solidFill>
              </a:rPr>
              <a:pPr/>
              <a:t>13</a:t>
            </a:fld>
            <a:endParaRPr lang="da-DK">
              <a:solidFill>
                <a:prstClr val="black"/>
              </a:solidFill>
            </a:endParaRPr>
          </a:p>
        </p:txBody>
      </p:sp>
    </p:spTree>
    <p:extLst>
      <p:ext uri="{BB962C8B-B14F-4D97-AF65-F5344CB8AC3E}">
        <p14:creationId xmlns:p14="http://schemas.microsoft.com/office/powerpoint/2010/main" val="120627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3F7331A6-8DC4-4B50-ADA7-495295354164}" type="datetimeFigureOut">
              <a:rPr lang="da-DK" smtClean="0"/>
              <a:t>19-12-2016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94711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F7331A6-8DC4-4B50-ADA7-495295354164}" type="datetimeFigureOut">
              <a:rPr lang="da-DK" smtClean="0"/>
              <a:t>19-12-2016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82688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F7331A6-8DC4-4B50-ADA7-495295354164}" type="datetimeFigureOut">
              <a:rPr lang="da-DK" smtClean="0"/>
              <a:t>19-12-2016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36342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F7331A6-8DC4-4B50-ADA7-495295354164}" type="datetimeFigureOut">
              <a:rPr lang="da-DK" smtClean="0"/>
              <a:t>19-12-2016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309955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3F7331A6-8DC4-4B50-ADA7-495295354164}" type="datetimeFigureOut">
              <a:rPr lang="da-DK" smtClean="0"/>
              <a:t>19-12-2016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42068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F7331A6-8DC4-4B50-ADA7-495295354164}" type="datetimeFigureOut">
              <a:rPr lang="da-DK" smtClean="0"/>
              <a:t>19-12-2016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242184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F7331A6-8DC4-4B50-ADA7-495295354164}" type="datetimeFigureOut">
              <a:rPr lang="da-DK" smtClean="0"/>
              <a:t>19-12-2016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23587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3F7331A6-8DC4-4B50-ADA7-495295354164}" type="datetimeFigureOut">
              <a:rPr lang="da-DK" smtClean="0"/>
              <a:t>19-12-2016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274369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7331A6-8DC4-4B50-ADA7-495295354164}" type="datetimeFigureOut">
              <a:rPr lang="da-DK" smtClean="0"/>
              <a:t>19-12-2016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124183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F7331A6-8DC4-4B50-ADA7-495295354164}" type="datetimeFigureOut">
              <a:rPr lang="da-DK" smtClean="0"/>
              <a:t>19-12-2016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170214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F7331A6-8DC4-4B50-ADA7-495295354164}" type="datetimeFigureOut">
              <a:rPr lang="da-DK" smtClean="0"/>
              <a:t>19-12-2016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97EA45A-66C3-4336-B687-81FCB46A9035}" type="slidenum">
              <a:rPr lang="da-DK" smtClean="0"/>
              <a:t>‹#›</a:t>
            </a:fld>
            <a:endParaRPr lang="da-DK"/>
          </a:p>
        </p:txBody>
      </p:sp>
    </p:spTree>
    <p:extLst>
      <p:ext uri="{BB962C8B-B14F-4D97-AF65-F5344CB8AC3E}">
        <p14:creationId xmlns:p14="http://schemas.microsoft.com/office/powerpoint/2010/main" val="49180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331A6-8DC4-4B50-ADA7-495295354164}" type="datetimeFigureOut">
              <a:rPr lang="da-DK" smtClean="0"/>
              <a:t>19-12-2016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EA45A-66C3-4336-B687-81FCB46A9035}" type="slidenum">
              <a:rPr lang="da-DK" smtClean="0"/>
              <a:t>‹#›</a:t>
            </a:fld>
            <a:endParaRPr lang="da-DK"/>
          </a:p>
        </p:txBody>
      </p:sp>
    </p:spTree>
    <p:extLst>
      <p:ext uri="{BB962C8B-B14F-4D97-AF65-F5344CB8AC3E}">
        <p14:creationId xmlns:p14="http://schemas.microsoft.com/office/powerpoint/2010/main" val="567571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da.dk/default.asp" TargetMode="External"/><Relationship Id="rId13"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29.jpeg"/><Relationship Id="rId2" Type="http://schemas.openxmlformats.org/officeDocument/2006/relationships/hyperlink" Target="https://coop.dk/" TargetMode="External"/><Relationship Id="rId1" Type="http://schemas.openxmlformats.org/officeDocument/2006/relationships/slideLayout" Target="../slideLayouts/slideLayout1.xml"/><Relationship Id="rId6" Type="http://schemas.openxmlformats.org/officeDocument/2006/relationships/hyperlink" Target="http://www.skole-foraeldre.dk/" TargetMode="Externa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hyperlink" Target="http://superfos.com/" TargetMode="External"/><Relationship Id="rId4" Type="http://schemas.openxmlformats.org/officeDocument/2006/relationships/image" Target="../media/image24.png"/><Relationship Id="rId9" Type="http://schemas.openxmlformats.org/officeDocument/2006/relationships/image" Target="../media/image27.gif"/><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sz="4000" b="1" dirty="0" smtClean="0">
                <a:solidFill>
                  <a:schemeClr val="accent1">
                    <a:lumMod val="50000"/>
                  </a:schemeClr>
                </a:solidFill>
              </a:rPr>
              <a:t>Status </a:t>
            </a:r>
            <a:r>
              <a:rPr lang="da-DK" sz="4000" b="1" dirty="0">
                <a:solidFill>
                  <a:schemeClr val="accent1">
                    <a:lumMod val="50000"/>
                  </a:schemeClr>
                </a:solidFill>
              </a:rPr>
              <a:t>for </a:t>
            </a:r>
            <a:r>
              <a:rPr lang="da-DK" sz="4000" b="1" dirty="0" smtClean="0">
                <a:solidFill>
                  <a:schemeClr val="accent1">
                    <a:lumMod val="50000"/>
                  </a:schemeClr>
                </a:solidFill>
              </a:rPr>
              <a:t>bevarende </a:t>
            </a:r>
            <a:r>
              <a:rPr lang="da-DK" sz="4000" b="1" dirty="0" err="1">
                <a:solidFill>
                  <a:schemeClr val="accent1">
                    <a:lumMod val="50000"/>
                  </a:schemeClr>
                </a:solidFill>
              </a:rPr>
              <a:t>och</a:t>
            </a:r>
            <a:r>
              <a:rPr lang="da-DK" sz="4000" b="1" dirty="0">
                <a:solidFill>
                  <a:schemeClr val="accent1">
                    <a:lumMod val="50000"/>
                  </a:schemeClr>
                </a:solidFill>
              </a:rPr>
              <a:t> </a:t>
            </a:r>
            <a:r>
              <a:rPr lang="da-DK" sz="4000" b="1" dirty="0" err="1" smtClean="0">
                <a:solidFill>
                  <a:schemeClr val="accent1">
                    <a:lumMod val="50000"/>
                  </a:schemeClr>
                </a:solidFill>
              </a:rPr>
              <a:t>gallring</a:t>
            </a:r>
            <a:r>
              <a:rPr lang="da-DK" sz="4000" b="1" dirty="0" smtClean="0">
                <a:solidFill>
                  <a:schemeClr val="accent1">
                    <a:lumMod val="50000"/>
                  </a:schemeClr>
                </a:solidFill>
              </a:rPr>
              <a:t>, Danmark</a:t>
            </a:r>
            <a:br>
              <a:rPr lang="da-DK" sz="4000" b="1" dirty="0" smtClean="0">
                <a:solidFill>
                  <a:schemeClr val="accent1">
                    <a:lumMod val="50000"/>
                  </a:schemeClr>
                </a:solidFill>
              </a:rPr>
            </a:br>
            <a:r>
              <a:rPr lang="da-DK" sz="2000" dirty="0" smtClean="0">
                <a:solidFill>
                  <a:schemeClr val="accent1">
                    <a:lumMod val="50000"/>
                  </a:schemeClr>
                </a:solidFill>
              </a:rPr>
              <a:t>Oplæg på Nordisk Arkivakademi, september 2016</a:t>
            </a:r>
            <a:endParaRPr lang="da-DK" sz="2000" dirty="0">
              <a:solidFill>
                <a:schemeClr val="accent1">
                  <a:lumMod val="50000"/>
                </a:schemeClr>
              </a:solidFill>
            </a:endParaRPr>
          </a:p>
        </p:txBody>
      </p:sp>
      <p:sp>
        <p:nvSpPr>
          <p:cNvPr id="3" name="Undertitel 2"/>
          <p:cNvSpPr>
            <a:spLocks noGrp="1"/>
          </p:cNvSpPr>
          <p:nvPr>
            <p:ph type="subTitle" idx="1"/>
          </p:nvPr>
        </p:nvSpPr>
        <p:spPr>
          <a:xfrm>
            <a:off x="1259632" y="3861048"/>
            <a:ext cx="6400800" cy="1752600"/>
          </a:xfrm>
        </p:spPr>
        <p:txBody>
          <a:bodyPr>
            <a:normAutofit/>
          </a:bodyPr>
          <a:lstStyle/>
          <a:p>
            <a:r>
              <a:rPr lang="da-DK" sz="2400" dirty="0" smtClean="0">
                <a:solidFill>
                  <a:schemeClr val="accent1">
                    <a:lumMod val="50000"/>
                  </a:schemeClr>
                </a:solidFill>
              </a:rPr>
              <a:t> </a:t>
            </a:r>
            <a:br>
              <a:rPr lang="da-DK" sz="2400" dirty="0" smtClean="0">
                <a:solidFill>
                  <a:schemeClr val="accent1">
                    <a:lumMod val="50000"/>
                  </a:schemeClr>
                </a:solidFill>
              </a:rPr>
            </a:br>
            <a:r>
              <a:rPr lang="da-DK" sz="1800" dirty="0" smtClean="0">
                <a:solidFill>
                  <a:schemeClr val="accent1">
                    <a:lumMod val="50000"/>
                  </a:schemeClr>
                </a:solidFill>
              </a:rPr>
              <a:t>Området for indsamling af myndighedsdokumentation </a:t>
            </a:r>
            <a:br>
              <a:rPr lang="da-DK" sz="1800" dirty="0" smtClean="0">
                <a:solidFill>
                  <a:schemeClr val="accent1">
                    <a:lumMod val="50000"/>
                  </a:schemeClr>
                </a:solidFill>
              </a:rPr>
            </a:br>
            <a:r>
              <a:rPr lang="da-DK" sz="1800" dirty="0" smtClean="0">
                <a:solidFill>
                  <a:schemeClr val="accent1">
                    <a:lumMod val="50000"/>
                  </a:schemeClr>
                </a:solidFill>
              </a:rPr>
              <a:t>og forskningsdata </a:t>
            </a:r>
          </a:p>
          <a:p>
            <a:r>
              <a:rPr lang="da-DK" sz="1800" dirty="0" smtClean="0">
                <a:solidFill>
                  <a:schemeClr val="accent1">
                    <a:lumMod val="50000"/>
                  </a:schemeClr>
                </a:solidFill>
              </a:rPr>
              <a:t>og</a:t>
            </a:r>
            <a:r>
              <a:rPr lang="da-DK" sz="1800" dirty="0">
                <a:solidFill>
                  <a:schemeClr val="accent1">
                    <a:lumMod val="50000"/>
                  </a:schemeClr>
                </a:solidFill>
              </a:rPr>
              <a:t/>
            </a:r>
            <a:br>
              <a:rPr lang="da-DK" sz="1800" dirty="0">
                <a:solidFill>
                  <a:schemeClr val="accent1">
                    <a:lumMod val="50000"/>
                  </a:schemeClr>
                </a:solidFill>
              </a:rPr>
            </a:br>
            <a:r>
              <a:rPr lang="da-DK" sz="1800" dirty="0" smtClean="0">
                <a:solidFill>
                  <a:schemeClr val="accent1">
                    <a:lumMod val="50000"/>
                  </a:schemeClr>
                </a:solidFill>
              </a:rPr>
              <a:t>Området for private arkivalier</a:t>
            </a:r>
            <a:endParaRPr lang="da-DK" sz="1800" dirty="0">
              <a:solidFill>
                <a:schemeClr val="accent1">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147" y="548680"/>
            <a:ext cx="15417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4572000" y="6165304"/>
            <a:ext cx="4248472" cy="338554"/>
          </a:xfrm>
          <a:prstGeom prst="rect">
            <a:avLst/>
          </a:prstGeom>
          <a:noFill/>
        </p:spPr>
        <p:txBody>
          <a:bodyPr wrap="square" rtlCol="0">
            <a:spAutoFit/>
          </a:bodyPr>
          <a:lstStyle/>
          <a:p>
            <a:pPr algn="ctr"/>
            <a:r>
              <a:rPr lang="da-DK" sz="1600" dirty="0" smtClean="0">
                <a:solidFill>
                  <a:schemeClr val="accent1">
                    <a:lumMod val="50000"/>
                  </a:schemeClr>
                </a:solidFill>
              </a:rPr>
              <a:t>Mette Hall-Andersen, Områdeleder</a:t>
            </a:r>
            <a:endParaRPr lang="da-DK" sz="1600" dirty="0">
              <a:solidFill>
                <a:schemeClr val="accent1">
                  <a:lumMod val="50000"/>
                </a:schemeClr>
              </a:solidFill>
            </a:endParaRPr>
          </a:p>
        </p:txBody>
      </p:sp>
    </p:spTree>
    <p:extLst>
      <p:ext uri="{BB962C8B-B14F-4D97-AF65-F5344CB8AC3E}">
        <p14:creationId xmlns:p14="http://schemas.microsoft.com/office/powerpoint/2010/main" val="131213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smtClean="0">
                <a:solidFill>
                  <a:schemeClr val="accent1">
                    <a:lumMod val="50000"/>
                  </a:schemeClr>
                </a:solidFill>
              </a:rPr>
              <a:t>Papirarkivalier (2)</a:t>
            </a:r>
            <a:endParaRPr lang="da-DK" sz="3200" dirty="0"/>
          </a:p>
        </p:txBody>
      </p:sp>
      <p:sp>
        <p:nvSpPr>
          <p:cNvPr id="3" name="Pladsholder til indhold 2"/>
          <p:cNvSpPr>
            <a:spLocks noGrp="1"/>
          </p:cNvSpPr>
          <p:nvPr>
            <p:ph idx="1"/>
          </p:nvPr>
        </p:nvSpPr>
        <p:spPr/>
        <p:txBody>
          <a:bodyPr>
            <a:normAutofit fontScale="92500" lnSpcReduction="20000"/>
          </a:bodyPr>
          <a:lstStyle/>
          <a:p>
            <a:r>
              <a:rPr lang="da-DK" sz="2400" b="1" dirty="0" smtClean="0">
                <a:solidFill>
                  <a:schemeClr val="accent1">
                    <a:lumMod val="50000"/>
                  </a:schemeClr>
                </a:solidFill>
              </a:rPr>
              <a:t>Regionerne (primært sygehusene)</a:t>
            </a:r>
          </a:p>
          <a:p>
            <a:pPr lvl="1"/>
            <a:r>
              <a:rPr lang="da-DK" sz="2400" dirty="0" smtClean="0">
                <a:solidFill>
                  <a:schemeClr val="accent1">
                    <a:lumMod val="50000"/>
                  </a:schemeClr>
                </a:solidFill>
              </a:rPr>
              <a:t>I 2012 var der 146 km arkivalier hos regionerne, heraf var ca. 129 km patientjournaler </a:t>
            </a:r>
            <a:br>
              <a:rPr lang="da-DK" sz="2400" dirty="0" smtClean="0">
                <a:solidFill>
                  <a:schemeClr val="accent1">
                    <a:lumMod val="50000"/>
                  </a:schemeClr>
                </a:solidFill>
              </a:rPr>
            </a:br>
            <a:endParaRPr lang="da-DK" sz="2400" dirty="0" smtClean="0">
              <a:solidFill>
                <a:schemeClr val="accent1">
                  <a:lumMod val="50000"/>
                </a:schemeClr>
              </a:solidFill>
            </a:endParaRPr>
          </a:p>
          <a:p>
            <a:pPr lvl="1"/>
            <a:r>
              <a:rPr lang="da-DK" sz="2400" dirty="0" smtClean="0">
                <a:solidFill>
                  <a:schemeClr val="accent1">
                    <a:lumMod val="50000"/>
                  </a:schemeClr>
                </a:solidFill>
              </a:rPr>
              <a:t>Bestemmelser er følgende:</a:t>
            </a:r>
          </a:p>
          <a:p>
            <a:pPr lvl="2"/>
            <a:r>
              <a:rPr lang="da-DK" sz="1700" dirty="0" smtClean="0">
                <a:solidFill>
                  <a:schemeClr val="accent1">
                    <a:lumMod val="50000"/>
                  </a:schemeClr>
                </a:solidFill>
              </a:rPr>
              <a:t>Alle </a:t>
            </a:r>
            <a:r>
              <a:rPr lang="da-DK" sz="1700" dirty="0">
                <a:solidFill>
                  <a:schemeClr val="accent1">
                    <a:lumMod val="50000"/>
                  </a:schemeClr>
                </a:solidFill>
              </a:rPr>
              <a:t>patientjournaler, der er afsluttet pr. 31. december </a:t>
            </a:r>
            <a:r>
              <a:rPr lang="da-DK" sz="1700" dirty="0" smtClean="0">
                <a:solidFill>
                  <a:schemeClr val="accent1">
                    <a:lumMod val="50000"/>
                  </a:schemeClr>
                </a:solidFill>
              </a:rPr>
              <a:t>1949.</a:t>
            </a:r>
            <a:br>
              <a:rPr lang="da-DK" sz="1700" dirty="0" smtClean="0">
                <a:solidFill>
                  <a:schemeClr val="accent1">
                    <a:lumMod val="50000"/>
                  </a:schemeClr>
                </a:solidFill>
              </a:rPr>
            </a:br>
            <a:endParaRPr lang="da-DK" sz="1700" dirty="0" smtClean="0">
              <a:solidFill>
                <a:schemeClr val="accent1">
                  <a:lumMod val="50000"/>
                </a:schemeClr>
              </a:solidFill>
            </a:endParaRPr>
          </a:p>
          <a:p>
            <a:pPr lvl="2"/>
            <a:r>
              <a:rPr lang="da-DK" sz="1700" dirty="0" smtClean="0">
                <a:solidFill>
                  <a:schemeClr val="accent1">
                    <a:lumMod val="50000"/>
                  </a:schemeClr>
                </a:solidFill>
              </a:rPr>
              <a:t>Patientjournaler</a:t>
            </a:r>
            <a:r>
              <a:rPr lang="da-DK" sz="1700" dirty="0">
                <a:solidFill>
                  <a:schemeClr val="accent1">
                    <a:lumMod val="50000"/>
                  </a:schemeClr>
                </a:solidFill>
              </a:rPr>
              <a:t>, der er afsluttet efter 1. januar 1950, og som vedrører patienter, der er født den 1. i en måned, bevares indtil det tidspunkt, hvor det pågældende sygehus indberetter alle data til den fælles nationale elektroniske patientjournal (SUP</a:t>
            </a:r>
            <a:r>
              <a:rPr lang="da-DK" sz="1700" dirty="0" smtClean="0">
                <a:solidFill>
                  <a:schemeClr val="accent1">
                    <a:lumMod val="50000"/>
                  </a:schemeClr>
                </a:solidFill>
              </a:rPr>
              <a:t>).</a:t>
            </a:r>
            <a:br>
              <a:rPr lang="da-DK" sz="1700" dirty="0" smtClean="0">
                <a:solidFill>
                  <a:schemeClr val="accent1">
                    <a:lumMod val="50000"/>
                  </a:schemeClr>
                </a:solidFill>
              </a:rPr>
            </a:br>
            <a:endParaRPr lang="da-DK" sz="1700" dirty="0" smtClean="0">
              <a:solidFill>
                <a:schemeClr val="accent1">
                  <a:lumMod val="50000"/>
                </a:schemeClr>
              </a:solidFill>
            </a:endParaRPr>
          </a:p>
          <a:p>
            <a:pPr lvl="2"/>
            <a:r>
              <a:rPr lang="da-DK" sz="1700" dirty="0" smtClean="0">
                <a:solidFill>
                  <a:schemeClr val="accent1">
                    <a:lumMod val="50000"/>
                  </a:schemeClr>
                </a:solidFill>
              </a:rPr>
              <a:t>Alle </a:t>
            </a:r>
            <a:r>
              <a:rPr lang="da-DK" sz="1700" dirty="0">
                <a:solidFill>
                  <a:schemeClr val="accent1">
                    <a:lumMod val="50000"/>
                  </a:schemeClr>
                </a:solidFill>
              </a:rPr>
              <a:t>udskrivningsbreve i patientjournaler, der er afsluttet i perioden 1950-1976, og som vedrører personer, der er født den 2.-31. i en måned.</a:t>
            </a:r>
          </a:p>
          <a:p>
            <a:pPr marL="457200" lvl="1" indent="0">
              <a:buNone/>
            </a:pPr>
            <a:r>
              <a:rPr lang="da-DK" sz="2900" dirty="0" smtClean="0">
                <a:solidFill>
                  <a:schemeClr val="accent1">
                    <a:lumMod val="50000"/>
                  </a:schemeClr>
                </a:solidFill>
              </a:rPr>
              <a:t/>
            </a:r>
            <a:br>
              <a:rPr lang="da-DK" sz="2900" dirty="0" smtClean="0">
                <a:solidFill>
                  <a:schemeClr val="accent1">
                    <a:lumMod val="50000"/>
                  </a:schemeClr>
                </a:solidFill>
              </a:rPr>
            </a:br>
            <a:endParaRPr lang="da-DK" sz="2900" dirty="0" smtClean="0">
              <a:solidFill>
                <a:schemeClr val="accent1">
                  <a:lumMod val="50000"/>
                </a:schemeClr>
              </a:solidFill>
            </a:endParaRPr>
          </a:p>
        </p:txBody>
      </p:sp>
    </p:spTree>
    <p:extLst>
      <p:ext uri="{BB962C8B-B14F-4D97-AF65-F5344CB8AC3E}">
        <p14:creationId xmlns:p14="http://schemas.microsoft.com/office/powerpoint/2010/main" val="1498814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solidFill>
                  <a:schemeClr val="accent1">
                    <a:lumMod val="50000"/>
                  </a:schemeClr>
                </a:solidFill>
              </a:rPr>
              <a:t>Udfordringer (</a:t>
            </a:r>
            <a:r>
              <a:rPr lang="da-DK" sz="3600" b="1" dirty="0" err="1" smtClean="0">
                <a:solidFill>
                  <a:schemeClr val="accent1">
                    <a:lumMod val="50000"/>
                  </a:schemeClr>
                </a:solidFill>
              </a:rPr>
              <a:t>utmaningar</a:t>
            </a:r>
            <a:r>
              <a:rPr lang="da-DK" sz="3600" b="1" dirty="0" smtClean="0">
                <a:solidFill>
                  <a:schemeClr val="accent1">
                    <a:lumMod val="50000"/>
                  </a:schemeClr>
                </a:solidFill>
              </a:rPr>
              <a:t>)</a:t>
            </a:r>
            <a:endParaRPr lang="da-DK" sz="3600" b="1" dirty="0">
              <a:solidFill>
                <a:schemeClr val="accent1">
                  <a:lumMod val="50000"/>
                </a:schemeClr>
              </a:solidFill>
            </a:endParaRPr>
          </a:p>
        </p:txBody>
      </p:sp>
      <p:sp>
        <p:nvSpPr>
          <p:cNvPr id="3" name="Pladsholder til indhold 2"/>
          <p:cNvSpPr>
            <a:spLocks noGrp="1"/>
          </p:cNvSpPr>
          <p:nvPr>
            <p:ph idx="1"/>
          </p:nvPr>
        </p:nvSpPr>
        <p:spPr/>
        <p:txBody>
          <a:bodyPr>
            <a:normAutofit/>
          </a:bodyPr>
          <a:lstStyle/>
          <a:p>
            <a:r>
              <a:rPr lang="da-DK" sz="2400" dirty="0" smtClean="0">
                <a:solidFill>
                  <a:schemeClr val="accent1">
                    <a:lumMod val="50000"/>
                  </a:schemeClr>
                </a:solidFill>
              </a:rPr>
              <a:t>Pres fra myndighederne om at komme af med papirarkivalier</a:t>
            </a:r>
            <a:br>
              <a:rPr lang="da-DK" sz="2400" dirty="0" smtClean="0">
                <a:solidFill>
                  <a:schemeClr val="accent1">
                    <a:lumMod val="50000"/>
                  </a:schemeClr>
                </a:solidFill>
              </a:rPr>
            </a:br>
            <a:endParaRPr lang="da-DK" sz="2400" dirty="0" smtClean="0">
              <a:solidFill>
                <a:schemeClr val="accent1">
                  <a:lumMod val="50000"/>
                </a:schemeClr>
              </a:solidFill>
            </a:endParaRPr>
          </a:p>
          <a:p>
            <a:r>
              <a:rPr lang="da-DK" sz="2400" dirty="0" smtClean="0">
                <a:solidFill>
                  <a:schemeClr val="accent1">
                    <a:lumMod val="50000"/>
                  </a:schemeClr>
                </a:solidFill>
              </a:rPr>
              <a:t>Viden om papirarkivalier og søgemidler forsvinder, så bestemmelser bliver sværere at udforme</a:t>
            </a:r>
            <a:br>
              <a:rPr lang="da-DK" sz="2400" dirty="0" smtClean="0">
                <a:solidFill>
                  <a:schemeClr val="accent1">
                    <a:lumMod val="50000"/>
                  </a:schemeClr>
                </a:solidFill>
              </a:rPr>
            </a:br>
            <a:endParaRPr lang="da-DK" sz="2400" dirty="0" smtClean="0">
              <a:solidFill>
                <a:schemeClr val="accent1">
                  <a:lumMod val="50000"/>
                </a:schemeClr>
              </a:solidFill>
            </a:endParaRPr>
          </a:p>
          <a:p>
            <a:r>
              <a:rPr lang="da-DK" sz="2400" dirty="0" smtClean="0">
                <a:solidFill>
                  <a:schemeClr val="accent1">
                    <a:lumMod val="50000"/>
                  </a:schemeClr>
                </a:solidFill>
              </a:rPr>
              <a:t>Statslige udflytninger og ressortændringer</a:t>
            </a:r>
            <a:br>
              <a:rPr lang="da-DK" sz="2400" dirty="0" smtClean="0">
                <a:solidFill>
                  <a:schemeClr val="accent1">
                    <a:lumMod val="50000"/>
                  </a:schemeClr>
                </a:solidFill>
              </a:rPr>
            </a:br>
            <a:endParaRPr lang="da-DK" sz="2400" dirty="0" smtClean="0">
              <a:solidFill>
                <a:schemeClr val="accent1">
                  <a:lumMod val="50000"/>
                </a:schemeClr>
              </a:solidFill>
            </a:endParaRPr>
          </a:p>
          <a:p>
            <a:r>
              <a:rPr lang="da-DK" sz="2400" dirty="0" smtClean="0">
                <a:solidFill>
                  <a:schemeClr val="accent1">
                    <a:lumMod val="50000"/>
                  </a:schemeClr>
                </a:solidFill>
              </a:rPr>
              <a:t>Klimaændringer – vand i kældrene</a:t>
            </a:r>
          </a:p>
          <a:p>
            <a:pPr marL="0" indent="0">
              <a:buNone/>
            </a:pPr>
            <a:endParaRPr lang="da-DK" sz="2400" dirty="0" smtClean="0">
              <a:solidFill>
                <a:schemeClr val="accent1">
                  <a:lumMod val="50000"/>
                </a:schemeClr>
              </a:solidFill>
            </a:endParaRPr>
          </a:p>
          <a:p>
            <a:endParaRPr lang="da-DK" sz="2400" dirty="0">
              <a:solidFill>
                <a:schemeClr val="accent1">
                  <a:lumMod val="50000"/>
                </a:schemeClr>
              </a:solidFill>
            </a:endParaRPr>
          </a:p>
          <a:p>
            <a:pPr marL="0" indent="0">
              <a:buNone/>
            </a:pPr>
            <a:endParaRPr lang="da-DK" sz="2400" dirty="0">
              <a:solidFill>
                <a:schemeClr val="accent1">
                  <a:lumMod val="50000"/>
                </a:schemeClr>
              </a:solidFill>
            </a:endParaRPr>
          </a:p>
        </p:txBody>
      </p:sp>
      <p:pic>
        <p:nvPicPr>
          <p:cNvPr id="3074" name="Picture 2" descr="U:\Dokumenter\DigitalBevaring_DK_Illustrationer\Database_DigitalBevar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5" y="3501008"/>
            <a:ext cx="1909864" cy="3356992"/>
          </a:xfrm>
          <a:prstGeom prst="rect">
            <a:avLst/>
          </a:prstGeom>
          <a:noFill/>
          <a:extLst>
            <a:ext uri="{909E8E84-426E-40DD-AFC4-6F175D3DCCD1}">
              <a14:hiddenFill xmlns:a14="http://schemas.microsoft.com/office/drawing/2010/main">
                <a:solidFill>
                  <a:srgbClr val="FFFFFF"/>
                </a:solidFill>
              </a14:hiddenFill>
            </a:ext>
          </a:extLst>
        </p:spPr>
      </p:pic>
      <p:sp>
        <p:nvSpPr>
          <p:cNvPr id="4" name="Oval billedforklaring 3"/>
          <p:cNvSpPr/>
          <p:nvPr/>
        </p:nvSpPr>
        <p:spPr>
          <a:xfrm>
            <a:off x="6918279" y="3429000"/>
            <a:ext cx="1224136" cy="3600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Hjælp!</a:t>
            </a:r>
            <a:endParaRPr lang="da-DK" dirty="0"/>
          </a:p>
        </p:txBody>
      </p:sp>
    </p:spTree>
    <p:extLst>
      <p:ext uri="{BB962C8B-B14F-4D97-AF65-F5344CB8AC3E}">
        <p14:creationId xmlns:p14="http://schemas.microsoft.com/office/powerpoint/2010/main" val="3746357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solidFill>
                  <a:schemeClr val="accent1">
                    <a:lumMod val="50000"/>
                  </a:schemeClr>
                </a:solidFill>
              </a:rPr>
              <a:t>Forskningsdata – en udfordring</a:t>
            </a:r>
            <a:endParaRPr lang="da-DK" b="1" dirty="0">
              <a:solidFill>
                <a:schemeClr val="accent1">
                  <a:lumMod val="50000"/>
                </a:schemeClr>
              </a:solidFill>
            </a:endParaRPr>
          </a:p>
        </p:txBody>
      </p:sp>
      <p:sp>
        <p:nvSpPr>
          <p:cNvPr id="3" name="Pladsholder til indhold 2"/>
          <p:cNvSpPr>
            <a:spLocks noGrp="1"/>
          </p:cNvSpPr>
          <p:nvPr>
            <p:ph idx="1"/>
          </p:nvPr>
        </p:nvSpPr>
        <p:spPr/>
        <p:txBody>
          <a:bodyPr>
            <a:normAutofit lnSpcReduction="10000"/>
          </a:bodyPr>
          <a:lstStyle/>
          <a:p>
            <a:pPr marL="0" indent="0">
              <a:buNone/>
            </a:pPr>
            <a:r>
              <a:rPr lang="da-DK" sz="2200" b="1" dirty="0" smtClean="0">
                <a:solidFill>
                  <a:schemeClr val="accent1">
                    <a:lumMod val="50000"/>
                  </a:schemeClr>
                </a:solidFill>
              </a:rPr>
              <a:t>Tidligere:</a:t>
            </a:r>
          </a:p>
          <a:p>
            <a:r>
              <a:rPr lang="da-DK" sz="2000" dirty="0" smtClean="0">
                <a:solidFill>
                  <a:schemeClr val="accent1">
                    <a:lumMod val="50000"/>
                  </a:schemeClr>
                </a:solidFill>
              </a:rPr>
              <a:t>Statistiske samfundsvidenskabelige og sundhedsvidenskabelige data (Dansk Data Arkiv)</a:t>
            </a:r>
            <a:br>
              <a:rPr lang="da-DK" sz="2000" dirty="0" smtClean="0">
                <a:solidFill>
                  <a:schemeClr val="accent1">
                    <a:lumMod val="50000"/>
                  </a:schemeClr>
                </a:solidFill>
              </a:rPr>
            </a:br>
            <a:endParaRPr lang="da-DK" sz="2000" dirty="0" smtClean="0">
              <a:solidFill>
                <a:schemeClr val="accent1">
                  <a:lumMod val="50000"/>
                </a:schemeClr>
              </a:solidFill>
            </a:endParaRPr>
          </a:p>
          <a:p>
            <a:pPr marL="0" indent="0">
              <a:buNone/>
            </a:pPr>
            <a:r>
              <a:rPr lang="da-DK" sz="2200" b="1" dirty="0" smtClean="0">
                <a:solidFill>
                  <a:schemeClr val="accent1">
                    <a:lumMod val="50000"/>
                  </a:schemeClr>
                </a:solidFill>
              </a:rPr>
              <a:t>Nu:</a:t>
            </a:r>
          </a:p>
          <a:p>
            <a:r>
              <a:rPr lang="da-DK" sz="2000" dirty="0" smtClean="0">
                <a:solidFill>
                  <a:schemeClr val="accent1">
                    <a:lumMod val="50000"/>
                  </a:schemeClr>
                </a:solidFill>
              </a:rPr>
              <a:t>Mange forskningsdata anses for at være offentlige data og underlagt arkivloven, men hvilke vil vi bevare?</a:t>
            </a:r>
          </a:p>
          <a:p>
            <a:r>
              <a:rPr lang="da-DK" sz="2000" dirty="0" smtClean="0">
                <a:solidFill>
                  <a:schemeClr val="accent1">
                    <a:lumMod val="50000"/>
                  </a:schemeClr>
                </a:solidFill>
              </a:rPr>
              <a:t>Hvilke data ønsker vi anmeldt?</a:t>
            </a:r>
            <a:endParaRPr lang="da-DK" sz="2000" dirty="0">
              <a:solidFill>
                <a:schemeClr val="accent1">
                  <a:lumMod val="50000"/>
                </a:schemeClr>
              </a:solidFill>
            </a:endParaRPr>
          </a:p>
          <a:p>
            <a:pPr marL="0" indent="0">
              <a:buNone/>
            </a:pPr>
            <a:endParaRPr lang="da-DK" sz="2400" b="1" dirty="0">
              <a:solidFill>
                <a:schemeClr val="accent1">
                  <a:lumMod val="50000"/>
                </a:schemeClr>
              </a:solidFill>
            </a:endParaRPr>
          </a:p>
          <a:p>
            <a:pPr marL="0" indent="0">
              <a:buNone/>
            </a:pPr>
            <a:r>
              <a:rPr lang="da-DK" sz="2200" b="1" dirty="0" smtClean="0">
                <a:solidFill>
                  <a:schemeClr val="accent1">
                    <a:lumMod val="50000"/>
                  </a:schemeClr>
                </a:solidFill>
              </a:rPr>
              <a:t>Principper</a:t>
            </a:r>
            <a:r>
              <a:rPr lang="da-DK" sz="2400" b="1" dirty="0" smtClean="0">
                <a:solidFill>
                  <a:schemeClr val="accent1">
                    <a:lumMod val="50000"/>
                  </a:schemeClr>
                </a:solidFill>
              </a:rPr>
              <a:t> – </a:t>
            </a:r>
            <a:r>
              <a:rPr lang="da-DK" sz="2000" i="1" dirty="0" smtClean="0">
                <a:solidFill>
                  <a:schemeClr val="accent1">
                    <a:lumMod val="50000"/>
                  </a:schemeClr>
                </a:solidFill>
              </a:rPr>
              <a:t>under udarbejdelse</a:t>
            </a:r>
          </a:p>
          <a:p>
            <a:r>
              <a:rPr lang="da-DK" sz="2000" dirty="0" smtClean="0">
                <a:solidFill>
                  <a:schemeClr val="accent1">
                    <a:lumMod val="50000"/>
                  </a:schemeClr>
                </a:solidFill>
              </a:rPr>
              <a:t>Afgrænsning af anmeldelsespligtige data</a:t>
            </a:r>
          </a:p>
          <a:p>
            <a:r>
              <a:rPr lang="da-DK" sz="2000" dirty="0" smtClean="0">
                <a:solidFill>
                  <a:schemeClr val="accent1">
                    <a:lumMod val="50000"/>
                  </a:schemeClr>
                </a:solidFill>
              </a:rPr>
              <a:t>Principper for vurdering af bevaring og kassation </a:t>
            </a:r>
          </a:p>
          <a:p>
            <a:r>
              <a:rPr lang="da-DK" sz="2000" dirty="0" smtClean="0">
                <a:solidFill>
                  <a:schemeClr val="accent1">
                    <a:lumMod val="50000"/>
                  </a:schemeClr>
                </a:solidFill>
              </a:rPr>
              <a:t>Samarbejde med universiteterne om klassifikation af forskningsdata</a:t>
            </a:r>
          </a:p>
          <a:p>
            <a:pPr marL="0" indent="0">
              <a:buNone/>
            </a:pPr>
            <a:endParaRPr lang="da-DK" sz="2000" dirty="0"/>
          </a:p>
        </p:txBody>
      </p:sp>
      <p:pic>
        <p:nvPicPr>
          <p:cNvPr id="4098" name="Picture 2" descr="U:\Dokumenter\DigitalBevaring_DK_Illustrationer\Lagringsmedier_DigitalBevar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2859" y="3413900"/>
            <a:ext cx="1398385" cy="197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65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76672"/>
            <a:ext cx="8229600" cy="652934"/>
          </a:xfrm>
        </p:spPr>
        <p:txBody>
          <a:bodyPr>
            <a:normAutofit/>
          </a:bodyPr>
          <a:lstStyle/>
          <a:p>
            <a:r>
              <a:rPr lang="da-DK" sz="3200" b="1" dirty="0" smtClean="0">
                <a:solidFill>
                  <a:schemeClr val="accent1">
                    <a:lumMod val="50000"/>
                  </a:schemeClr>
                </a:solidFill>
              </a:rPr>
              <a:t>Forskningsdata i Rigsarkivet</a:t>
            </a:r>
            <a:endParaRPr lang="da-DK" sz="3200" b="1" dirty="0">
              <a:solidFill>
                <a:schemeClr val="accent1">
                  <a:lumMod val="50000"/>
                </a:schemeClr>
              </a:solidFill>
            </a:endParaRPr>
          </a:p>
        </p:txBody>
      </p:sp>
      <p:sp>
        <p:nvSpPr>
          <p:cNvPr id="4" name="Pladsholder til dato 3"/>
          <p:cNvSpPr>
            <a:spLocks noGrp="1"/>
          </p:cNvSpPr>
          <p:nvPr>
            <p:ph type="dt" sz="half" idx="10"/>
          </p:nvPr>
        </p:nvSpPr>
        <p:spPr/>
        <p:txBody>
          <a:bodyPr/>
          <a:lstStyle/>
          <a:p>
            <a:fld id="{75A686CD-8FF6-46AF-A231-9F95B1B1F144}" type="datetime1">
              <a:rPr lang="da-DK" smtClean="0">
                <a:solidFill>
                  <a:prstClr val="black">
                    <a:tint val="75000"/>
                  </a:prstClr>
                </a:solidFill>
              </a:rPr>
              <a:pPr/>
              <a:t>19-12-2016</a:t>
            </a:fld>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9EFEDB9-EC1B-4E0E-83FF-33E1B3B8806B}" type="slidenum">
              <a:rPr lang="da-DK" smtClean="0">
                <a:solidFill>
                  <a:prstClr val="black">
                    <a:tint val="75000"/>
                  </a:prstClr>
                </a:solidFill>
              </a:rPr>
              <a:pPr/>
              <a:t>13</a:t>
            </a:fld>
            <a:endParaRPr lang="da-DK">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24" y="2358372"/>
            <a:ext cx="7222579" cy="394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7154456" y="3691840"/>
            <a:ext cx="1881594" cy="307777"/>
          </a:xfrm>
          <a:prstGeom prst="rect">
            <a:avLst/>
          </a:prstGeom>
          <a:noFill/>
          <a:ln w="19050">
            <a:solidFill>
              <a:srgbClr val="1F497D"/>
            </a:solidFill>
          </a:ln>
        </p:spPr>
        <p:txBody>
          <a:bodyPr wrap="square" rtlCol="0">
            <a:spAutoFit/>
          </a:bodyPr>
          <a:lstStyle/>
          <a:p>
            <a:r>
              <a:rPr lang="da-DK" sz="1400" b="1" dirty="0" smtClean="0">
                <a:solidFill>
                  <a:srgbClr val="1F497D"/>
                </a:solidFill>
              </a:rPr>
              <a:t>Anmeldelse</a:t>
            </a:r>
            <a:endParaRPr lang="da-DK" sz="1400" b="1" dirty="0">
              <a:solidFill>
                <a:srgbClr val="1F497D"/>
              </a:solidFill>
            </a:endParaRPr>
          </a:p>
        </p:txBody>
      </p:sp>
      <p:sp>
        <p:nvSpPr>
          <p:cNvPr id="10" name="Tekstboks 9"/>
          <p:cNvSpPr txBox="1"/>
          <p:nvPr/>
        </p:nvSpPr>
        <p:spPr>
          <a:xfrm>
            <a:off x="7158860" y="2954460"/>
            <a:ext cx="1887468" cy="307777"/>
          </a:xfrm>
          <a:prstGeom prst="rect">
            <a:avLst/>
          </a:prstGeom>
          <a:noFill/>
          <a:ln>
            <a:solidFill>
              <a:srgbClr val="1F497D"/>
            </a:solidFill>
          </a:ln>
        </p:spPr>
        <p:txBody>
          <a:bodyPr wrap="square" rtlCol="0">
            <a:spAutoFit/>
          </a:bodyPr>
          <a:lstStyle/>
          <a:p>
            <a:r>
              <a:rPr lang="da-DK" sz="1400" dirty="0">
                <a:solidFill>
                  <a:srgbClr val="1F497D"/>
                </a:solidFill>
              </a:rPr>
              <a:t>Rigsarkivets vurdering</a:t>
            </a:r>
          </a:p>
        </p:txBody>
      </p:sp>
      <p:sp>
        <p:nvSpPr>
          <p:cNvPr id="11" name="Tekstboks 10"/>
          <p:cNvSpPr txBox="1"/>
          <p:nvPr/>
        </p:nvSpPr>
        <p:spPr>
          <a:xfrm>
            <a:off x="6222390" y="2185680"/>
            <a:ext cx="1013906" cy="307777"/>
          </a:xfrm>
          <a:prstGeom prst="rect">
            <a:avLst/>
          </a:prstGeom>
          <a:noFill/>
          <a:ln>
            <a:solidFill>
              <a:srgbClr val="1F497D"/>
            </a:solidFill>
          </a:ln>
        </p:spPr>
        <p:txBody>
          <a:bodyPr wrap="square" rtlCol="0">
            <a:spAutoFit/>
          </a:bodyPr>
          <a:lstStyle/>
          <a:p>
            <a:r>
              <a:rPr lang="da-DK" sz="1400" dirty="0">
                <a:solidFill>
                  <a:srgbClr val="1F497D"/>
                </a:solidFill>
              </a:rPr>
              <a:t>Aflevering</a:t>
            </a:r>
          </a:p>
        </p:txBody>
      </p:sp>
      <p:cxnSp>
        <p:nvCxnSpPr>
          <p:cNvPr id="13" name="Lige pilforbindelse 12"/>
          <p:cNvCxnSpPr/>
          <p:nvPr/>
        </p:nvCxnSpPr>
        <p:spPr>
          <a:xfrm flipV="1">
            <a:off x="4850200" y="3999617"/>
            <a:ext cx="2242080" cy="22147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a:off x="6588224" y="2564540"/>
            <a:ext cx="288032" cy="1029044"/>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H="1" flipV="1">
            <a:off x="7092280" y="2564540"/>
            <a:ext cx="672048" cy="257228"/>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flipV="1">
            <a:off x="7838072" y="3356992"/>
            <a:ext cx="0" cy="23659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3" name="Tekstboks 22"/>
          <p:cNvSpPr txBox="1"/>
          <p:nvPr/>
        </p:nvSpPr>
        <p:spPr>
          <a:xfrm>
            <a:off x="1939795" y="4941168"/>
            <a:ext cx="2910405" cy="307777"/>
          </a:xfrm>
          <a:prstGeom prst="rect">
            <a:avLst/>
          </a:prstGeom>
          <a:noFill/>
          <a:ln w="19050">
            <a:solidFill>
              <a:schemeClr val="accent1">
                <a:lumMod val="60000"/>
                <a:lumOff val="40000"/>
              </a:schemeClr>
            </a:solidFill>
          </a:ln>
        </p:spPr>
        <p:txBody>
          <a:bodyPr wrap="square" rtlCol="0">
            <a:spAutoFit/>
          </a:bodyPr>
          <a:lstStyle/>
          <a:p>
            <a:r>
              <a:rPr lang="da-DK" sz="1400" dirty="0" smtClean="0">
                <a:solidFill>
                  <a:srgbClr val="4F81BD">
                    <a:lumMod val="75000"/>
                  </a:srgbClr>
                </a:solidFill>
              </a:rPr>
              <a:t>Anmeldelse (visse forskningsdata)</a:t>
            </a:r>
            <a:endParaRPr lang="da-DK" sz="1400" dirty="0">
              <a:solidFill>
                <a:srgbClr val="4F81BD">
                  <a:lumMod val="75000"/>
                </a:srgbClr>
              </a:solidFill>
            </a:endParaRPr>
          </a:p>
        </p:txBody>
      </p:sp>
      <p:cxnSp>
        <p:nvCxnSpPr>
          <p:cNvPr id="24" name="Lige pilforbindelse 23"/>
          <p:cNvCxnSpPr/>
          <p:nvPr/>
        </p:nvCxnSpPr>
        <p:spPr>
          <a:xfrm flipH="1">
            <a:off x="2158546" y="4437112"/>
            <a:ext cx="136386" cy="37234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ekstboks 27"/>
          <p:cNvSpPr txBox="1"/>
          <p:nvPr/>
        </p:nvSpPr>
        <p:spPr>
          <a:xfrm>
            <a:off x="8034603" y="1741740"/>
            <a:ext cx="1013906" cy="738664"/>
          </a:xfrm>
          <a:prstGeom prst="rect">
            <a:avLst/>
          </a:prstGeom>
          <a:noFill/>
          <a:ln>
            <a:solidFill>
              <a:srgbClr val="1F497D"/>
            </a:solidFill>
          </a:ln>
        </p:spPr>
        <p:txBody>
          <a:bodyPr wrap="square" rtlCol="0">
            <a:spAutoFit/>
          </a:bodyPr>
          <a:lstStyle/>
          <a:p>
            <a:r>
              <a:rPr lang="da-DK" sz="1400" dirty="0" smtClean="0">
                <a:solidFill>
                  <a:srgbClr val="1F497D"/>
                </a:solidFill>
              </a:rPr>
              <a:t>Bevares ikke i Rigsarkivet</a:t>
            </a:r>
            <a:endParaRPr lang="da-DK" sz="1400" dirty="0">
              <a:solidFill>
                <a:srgbClr val="1F497D"/>
              </a:solidFill>
            </a:endParaRPr>
          </a:p>
        </p:txBody>
      </p:sp>
      <p:cxnSp>
        <p:nvCxnSpPr>
          <p:cNvPr id="29" name="Lige pilforbindelse 28"/>
          <p:cNvCxnSpPr/>
          <p:nvPr/>
        </p:nvCxnSpPr>
        <p:spPr>
          <a:xfrm flipV="1">
            <a:off x="7916728" y="2564540"/>
            <a:ext cx="543704" cy="257228"/>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0" name="Tekstboks 39"/>
          <p:cNvSpPr txBox="1"/>
          <p:nvPr/>
        </p:nvSpPr>
        <p:spPr>
          <a:xfrm>
            <a:off x="1539754" y="2500918"/>
            <a:ext cx="1448070" cy="523220"/>
          </a:xfrm>
          <a:prstGeom prst="rect">
            <a:avLst/>
          </a:prstGeom>
          <a:noFill/>
          <a:ln>
            <a:solidFill>
              <a:srgbClr val="1F497D"/>
            </a:solidFill>
          </a:ln>
        </p:spPr>
        <p:txBody>
          <a:bodyPr wrap="square" rtlCol="0">
            <a:spAutoFit/>
          </a:bodyPr>
          <a:lstStyle/>
          <a:p>
            <a:r>
              <a:rPr lang="da-DK" sz="1400" dirty="0" smtClean="0">
                <a:solidFill>
                  <a:srgbClr val="1F497D"/>
                </a:solidFill>
              </a:rPr>
              <a:t>Genanvendelse af data</a:t>
            </a:r>
            <a:endParaRPr lang="da-DK" sz="1400" dirty="0">
              <a:solidFill>
                <a:srgbClr val="1F497D"/>
              </a:solidFill>
            </a:endParaRPr>
          </a:p>
        </p:txBody>
      </p:sp>
      <p:cxnSp>
        <p:nvCxnSpPr>
          <p:cNvPr id="41" name="Lige pilforbindelse 40"/>
          <p:cNvCxnSpPr/>
          <p:nvPr/>
        </p:nvCxnSpPr>
        <p:spPr>
          <a:xfrm>
            <a:off x="1893062" y="3117772"/>
            <a:ext cx="144016" cy="574068"/>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Lige pilforbindelse 41"/>
          <p:cNvCxnSpPr/>
          <p:nvPr/>
        </p:nvCxnSpPr>
        <p:spPr>
          <a:xfrm flipH="1" flipV="1">
            <a:off x="2987824" y="2762528"/>
            <a:ext cx="1237162" cy="10681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20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23" grpId="0" animBg="1"/>
      <p:bldP spid="28"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a:bodyPr>
          <a:lstStyle/>
          <a:p>
            <a:r>
              <a:rPr lang="da-DK" sz="4000" b="1" dirty="0" smtClean="0">
                <a:solidFill>
                  <a:schemeClr val="accent1">
                    <a:lumMod val="50000"/>
                  </a:schemeClr>
                </a:solidFill>
              </a:rPr>
              <a:t>Den private sektor</a:t>
            </a:r>
            <a:br>
              <a:rPr lang="da-DK" sz="4000" b="1" dirty="0" smtClean="0">
                <a:solidFill>
                  <a:schemeClr val="accent1">
                    <a:lumMod val="50000"/>
                  </a:schemeClr>
                </a:solidFill>
              </a:rPr>
            </a:br>
            <a:r>
              <a:rPr lang="da-DK" sz="2200" b="1" dirty="0" smtClean="0">
                <a:solidFill>
                  <a:schemeClr val="accent1">
                    <a:lumMod val="50000"/>
                  </a:schemeClr>
                </a:solidFill>
              </a:rPr>
              <a:t>virksomheder, organisationer, privatpersoner, foreninger </a:t>
            </a:r>
            <a:r>
              <a:rPr lang="da-DK" sz="2200" b="1" dirty="0" err="1" smtClean="0">
                <a:solidFill>
                  <a:schemeClr val="accent1">
                    <a:lumMod val="50000"/>
                  </a:schemeClr>
                </a:solidFill>
              </a:rPr>
              <a:t>ect</a:t>
            </a:r>
            <a:endParaRPr lang="da-DK" sz="2200" b="1" dirty="0">
              <a:solidFill>
                <a:schemeClr val="accent1">
                  <a:lumMod val="50000"/>
                </a:schemeClr>
              </a:solidFill>
            </a:endParaRPr>
          </a:p>
        </p:txBody>
      </p:sp>
      <p:pic>
        <p:nvPicPr>
          <p:cNvPr id="1026" name="Picture 2" descr="coop.d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0"/>
            <a:ext cx="1895178" cy="11803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851354"/>
            <a:ext cx="1090472" cy="211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984373"/>
            <a:ext cx="1575048" cy="115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Skole og Forældr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76672"/>
            <a:ext cx="2309728" cy="8987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a.dk/images/DAlogo.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7131" y="1269264"/>
            <a:ext cx="1224196" cy="6929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PC Superfo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8762" y="4327522"/>
            <a:ext cx="1417862" cy="1167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lf.dk/~/media/arkiv/logo/seges-logo.jpg"/>
          <p:cNvPicPr>
            <a:picLocks noChangeAspect="1" noChangeArrowheads="1"/>
          </p:cNvPicPr>
          <p:nvPr/>
        </p:nvPicPr>
        <p:blipFill rotWithShape="1">
          <a:blip r:embed="rId12">
            <a:extLst>
              <a:ext uri="{28A0092B-C50C-407E-A947-70E740481C1C}">
                <a14:useLocalDpi xmlns:a14="http://schemas.microsoft.com/office/drawing/2010/main" val="0"/>
              </a:ext>
            </a:extLst>
          </a:blip>
          <a:srcRect t="22982" r="59232" b="25613"/>
          <a:stretch/>
        </p:blipFill>
        <p:spPr bwMode="auto">
          <a:xfrm>
            <a:off x="3658978" y="692696"/>
            <a:ext cx="2083864" cy="14684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3318" y="3571276"/>
            <a:ext cx="2186238" cy="75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4288" y="1962205"/>
            <a:ext cx="924185" cy="96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214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smtClean="0">
                <a:solidFill>
                  <a:schemeClr val="accent1">
                    <a:lumMod val="50000"/>
                  </a:schemeClr>
                </a:solidFill>
              </a:rPr>
              <a:t>Bevaring på det private område</a:t>
            </a:r>
            <a:endParaRPr lang="da-DK" sz="3200" b="1" dirty="0">
              <a:solidFill>
                <a:schemeClr val="accent1">
                  <a:lumMod val="50000"/>
                </a:schemeClr>
              </a:solidFill>
            </a:endParaRPr>
          </a:p>
        </p:txBody>
      </p:sp>
      <p:sp>
        <p:nvSpPr>
          <p:cNvPr id="3" name="Pladsholder til indhold 2"/>
          <p:cNvSpPr>
            <a:spLocks noGrp="1"/>
          </p:cNvSpPr>
          <p:nvPr>
            <p:ph idx="1"/>
          </p:nvPr>
        </p:nvSpPr>
        <p:spPr/>
        <p:txBody>
          <a:bodyPr>
            <a:normAutofit/>
          </a:bodyPr>
          <a:lstStyle/>
          <a:p>
            <a:pPr marL="0" indent="0">
              <a:buNone/>
            </a:pPr>
            <a:r>
              <a:rPr lang="da-DK" sz="2600" b="1" dirty="0" smtClean="0">
                <a:solidFill>
                  <a:schemeClr val="accent1">
                    <a:lumMod val="50000"/>
                  </a:schemeClr>
                </a:solidFill>
              </a:rPr>
              <a:t>Aktivitetsplaner – områder, der særligt opdyrkes</a:t>
            </a:r>
            <a:endParaRPr lang="da-DK" dirty="0" smtClean="0">
              <a:solidFill>
                <a:schemeClr val="accent1">
                  <a:lumMod val="50000"/>
                </a:schemeClr>
              </a:solidFill>
            </a:endParaRPr>
          </a:p>
          <a:p>
            <a:r>
              <a:rPr lang="da-DK" sz="2200" dirty="0" smtClean="0">
                <a:solidFill>
                  <a:schemeClr val="accent1">
                    <a:lumMod val="50000"/>
                  </a:schemeClr>
                </a:solidFill>
              </a:rPr>
              <a:t>Etniske </a:t>
            </a:r>
            <a:r>
              <a:rPr lang="da-DK" sz="2200" dirty="0">
                <a:solidFill>
                  <a:schemeClr val="accent1">
                    <a:lumMod val="50000"/>
                  </a:schemeClr>
                </a:solidFill>
              </a:rPr>
              <a:t>minoriteter (nogle få afleveringer, </a:t>
            </a:r>
            <a:r>
              <a:rPr lang="da-DK" sz="2200" dirty="0" smtClean="0">
                <a:solidFill>
                  <a:schemeClr val="accent1">
                    <a:lumMod val="50000"/>
                  </a:schemeClr>
                </a:solidFill>
              </a:rPr>
              <a:t>måske flere på vej)</a:t>
            </a:r>
            <a:endParaRPr lang="da-DK" sz="2200" dirty="0">
              <a:solidFill>
                <a:schemeClr val="accent1">
                  <a:lumMod val="50000"/>
                </a:schemeClr>
              </a:solidFill>
            </a:endParaRPr>
          </a:p>
          <a:p>
            <a:r>
              <a:rPr lang="da-DK" sz="2200" dirty="0">
                <a:solidFill>
                  <a:schemeClr val="accent1">
                    <a:lumMod val="50000"/>
                  </a:schemeClr>
                </a:solidFill>
              </a:rPr>
              <a:t>Opfølgning på landsdækkende væsentlige organisationer og foreninger (mange bevaringsaftaler)</a:t>
            </a:r>
          </a:p>
          <a:p>
            <a:r>
              <a:rPr lang="da-DK" sz="2200" dirty="0">
                <a:solidFill>
                  <a:schemeClr val="accent1">
                    <a:lumMod val="50000"/>
                  </a:schemeClr>
                </a:solidFill>
              </a:rPr>
              <a:t>Tænketanke (aftale med alle på nær én og allerede 1-2 afleveringer)</a:t>
            </a:r>
          </a:p>
          <a:p>
            <a:r>
              <a:rPr lang="da-DK" sz="2200" dirty="0" smtClean="0">
                <a:solidFill>
                  <a:schemeClr val="accent1">
                    <a:lumMod val="50000"/>
                  </a:schemeClr>
                </a:solidFill>
              </a:rPr>
              <a:t>De </a:t>
            </a:r>
            <a:r>
              <a:rPr lang="da-DK" sz="2200" dirty="0">
                <a:solidFill>
                  <a:schemeClr val="accent1">
                    <a:lumMod val="50000"/>
                  </a:schemeClr>
                </a:solidFill>
              </a:rPr>
              <a:t>grønne græsrødder (sat i </a:t>
            </a:r>
            <a:r>
              <a:rPr lang="da-DK" sz="2200" dirty="0" smtClean="0">
                <a:solidFill>
                  <a:schemeClr val="accent1">
                    <a:lumMod val="50000"/>
                  </a:schemeClr>
                </a:solidFill>
              </a:rPr>
              <a:t>værk afleveringer, men et </a:t>
            </a:r>
            <a:r>
              <a:rPr lang="da-DK" sz="2200" dirty="0">
                <a:solidFill>
                  <a:schemeClr val="accent1">
                    <a:lumMod val="50000"/>
                  </a:schemeClr>
                </a:solidFill>
              </a:rPr>
              <a:t>par </a:t>
            </a:r>
            <a:r>
              <a:rPr lang="da-DK" sz="2200" dirty="0" smtClean="0">
                <a:solidFill>
                  <a:schemeClr val="accent1">
                    <a:lumMod val="50000"/>
                  </a:schemeClr>
                </a:solidFill>
              </a:rPr>
              <a:t>aftaler)</a:t>
            </a:r>
          </a:p>
          <a:p>
            <a:pPr marL="0" indent="0">
              <a:buNone/>
            </a:pPr>
            <a:endParaRPr lang="da-DK" sz="2200" i="1" dirty="0" smtClean="0">
              <a:solidFill>
                <a:schemeClr val="accent1">
                  <a:lumMod val="50000"/>
                </a:schemeClr>
              </a:solidFill>
            </a:endParaRPr>
          </a:p>
          <a:p>
            <a:pPr marL="0" indent="0">
              <a:buNone/>
            </a:pPr>
            <a:r>
              <a:rPr lang="da-DK" sz="2200" i="1" dirty="0" smtClean="0">
                <a:solidFill>
                  <a:schemeClr val="accent1">
                    <a:lumMod val="50000"/>
                  </a:schemeClr>
                </a:solidFill>
              </a:rPr>
              <a:t>Kommende områder:</a:t>
            </a:r>
            <a:endParaRPr lang="da-DK" sz="2200" i="1" dirty="0">
              <a:solidFill>
                <a:schemeClr val="accent1">
                  <a:lumMod val="50000"/>
                </a:schemeClr>
              </a:solidFill>
            </a:endParaRPr>
          </a:p>
          <a:p>
            <a:r>
              <a:rPr lang="da-DK" sz="2200" dirty="0" smtClean="0">
                <a:solidFill>
                  <a:schemeClr val="accent1">
                    <a:lumMod val="50000"/>
                  </a:schemeClr>
                </a:solidFill>
              </a:rPr>
              <a:t>Trafiksektoren</a:t>
            </a:r>
            <a:endParaRPr lang="da-DK" sz="2200" dirty="0">
              <a:solidFill>
                <a:schemeClr val="accent1">
                  <a:lumMod val="50000"/>
                </a:schemeClr>
              </a:solidFill>
            </a:endParaRPr>
          </a:p>
          <a:p>
            <a:r>
              <a:rPr lang="da-DK" sz="2200" dirty="0">
                <a:solidFill>
                  <a:schemeClr val="accent1">
                    <a:lumMod val="50000"/>
                  </a:schemeClr>
                </a:solidFill>
              </a:rPr>
              <a:t>Civile soldaterforeninger/-</a:t>
            </a:r>
            <a:r>
              <a:rPr lang="da-DK" sz="2200" dirty="0" smtClean="0">
                <a:solidFill>
                  <a:schemeClr val="accent1">
                    <a:lumMod val="50000"/>
                  </a:schemeClr>
                </a:solidFill>
              </a:rPr>
              <a:t>institutioner</a:t>
            </a:r>
          </a:p>
          <a:p>
            <a:pPr marL="0" indent="0">
              <a:buNone/>
            </a:pPr>
            <a:endParaRPr lang="da-DK" dirty="0">
              <a:solidFill>
                <a:schemeClr val="accent1">
                  <a:lumMod val="50000"/>
                </a:schemeClr>
              </a:solidFill>
            </a:endParaRPr>
          </a:p>
          <a:p>
            <a:pPr lvl="1"/>
            <a:endParaRPr lang="da-DK" dirty="0">
              <a:solidFill>
                <a:schemeClr val="accent1">
                  <a:lumMod val="50000"/>
                </a:schemeClr>
              </a:solidFill>
            </a:endParaRPr>
          </a:p>
        </p:txBody>
      </p:sp>
    </p:spTree>
    <p:extLst>
      <p:ext uri="{BB962C8B-B14F-4D97-AF65-F5344CB8AC3E}">
        <p14:creationId xmlns:p14="http://schemas.microsoft.com/office/powerpoint/2010/main" val="4152278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chemeClr val="accent1">
                    <a:lumMod val="50000"/>
                  </a:schemeClr>
                </a:solidFill>
              </a:rPr>
              <a:t>Projekter</a:t>
            </a:r>
            <a:endParaRPr lang="da-DK" b="1" dirty="0">
              <a:solidFill>
                <a:schemeClr val="accent1">
                  <a:lumMod val="50000"/>
                </a:schemeClr>
              </a:solidFill>
            </a:endParaRPr>
          </a:p>
        </p:txBody>
      </p:sp>
      <p:sp>
        <p:nvSpPr>
          <p:cNvPr id="3" name="Pladsholder til indhold 2"/>
          <p:cNvSpPr>
            <a:spLocks noGrp="1"/>
          </p:cNvSpPr>
          <p:nvPr>
            <p:ph idx="1"/>
          </p:nvPr>
        </p:nvSpPr>
        <p:spPr/>
        <p:txBody>
          <a:bodyPr>
            <a:normAutofit fontScale="77500" lnSpcReduction="20000"/>
          </a:bodyPr>
          <a:lstStyle/>
          <a:p>
            <a:pPr marL="0" indent="0">
              <a:buNone/>
            </a:pPr>
            <a:r>
              <a:rPr lang="da-DK" b="1" dirty="0">
                <a:solidFill>
                  <a:schemeClr val="accent1">
                    <a:lumMod val="50000"/>
                  </a:schemeClr>
                </a:solidFill>
              </a:rPr>
              <a:t>Særprojekt – bevarings/-redningsprojekt:</a:t>
            </a:r>
            <a:endParaRPr lang="da-DK" dirty="0">
              <a:solidFill>
                <a:schemeClr val="accent1">
                  <a:lumMod val="50000"/>
                </a:schemeClr>
              </a:solidFill>
            </a:endParaRPr>
          </a:p>
          <a:p>
            <a:pPr marL="0" indent="0">
              <a:buNone/>
            </a:pPr>
            <a:r>
              <a:rPr lang="da-DK" dirty="0" smtClean="0">
                <a:solidFill>
                  <a:schemeClr val="accent1">
                    <a:lumMod val="50000"/>
                  </a:schemeClr>
                </a:solidFill>
              </a:rPr>
              <a:t>Digitalisering af ca. </a:t>
            </a:r>
            <a:r>
              <a:rPr lang="da-DK" dirty="0">
                <a:solidFill>
                  <a:schemeClr val="accent1">
                    <a:lumMod val="50000"/>
                  </a:schemeClr>
                </a:solidFill>
              </a:rPr>
              <a:t>400 korte og lange film fra danske virksomheder; </a:t>
            </a:r>
            <a:r>
              <a:rPr lang="da-DK" dirty="0" smtClean="0">
                <a:solidFill>
                  <a:schemeClr val="accent1">
                    <a:lumMod val="50000"/>
                  </a:schemeClr>
                </a:solidFill>
              </a:rPr>
              <a:t>reklamefilm</a:t>
            </a:r>
            <a:r>
              <a:rPr lang="da-DK" dirty="0">
                <a:solidFill>
                  <a:schemeClr val="accent1">
                    <a:lumMod val="50000"/>
                  </a:schemeClr>
                </a:solidFill>
              </a:rPr>
              <a:t>, markedsføringsfilm for virksomhederne, oplysningsfilm mv. fra </a:t>
            </a:r>
            <a:r>
              <a:rPr lang="da-DK" dirty="0" smtClean="0">
                <a:solidFill>
                  <a:schemeClr val="accent1">
                    <a:lumMod val="50000"/>
                  </a:schemeClr>
                </a:solidFill>
              </a:rPr>
              <a:t>ca. 1930’erne </a:t>
            </a:r>
            <a:r>
              <a:rPr lang="da-DK" dirty="0">
                <a:solidFill>
                  <a:schemeClr val="accent1">
                    <a:lumMod val="50000"/>
                  </a:schemeClr>
                </a:solidFill>
              </a:rPr>
              <a:t>og til 1960erne </a:t>
            </a:r>
          </a:p>
          <a:p>
            <a:pPr marL="0" indent="0">
              <a:buNone/>
            </a:pPr>
            <a:endParaRPr lang="da-DK" dirty="0">
              <a:solidFill>
                <a:schemeClr val="accent1">
                  <a:lumMod val="50000"/>
                </a:schemeClr>
              </a:solidFill>
            </a:endParaRPr>
          </a:p>
          <a:p>
            <a:pPr marL="0" indent="0">
              <a:buNone/>
            </a:pPr>
            <a:r>
              <a:rPr lang="da-DK" b="1" dirty="0" smtClean="0">
                <a:solidFill>
                  <a:schemeClr val="accent1">
                    <a:lumMod val="50000"/>
                  </a:schemeClr>
                </a:solidFill>
              </a:rPr>
              <a:t>Folketingsmedlemmers arkiver</a:t>
            </a:r>
            <a:endParaRPr lang="da-DK" b="1" dirty="0">
              <a:solidFill>
                <a:schemeClr val="accent1">
                  <a:lumMod val="50000"/>
                </a:schemeClr>
              </a:solidFill>
            </a:endParaRPr>
          </a:p>
          <a:p>
            <a:pPr marL="0" indent="0">
              <a:buNone/>
            </a:pPr>
            <a:r>
              <a:rPr lang="da-DK" dirty="0" smtClean="0">
                <a:solidFill>
                  <a:schemeClr val="accent1">
                    <a:lumMod val="50000"/>
                  </a:schemeClr>
                </a:solidFill>
              </a:rPr>
              <a:t>Indsamling af digitale arkiver </a:t>
            </a:r>
            <a:r>
              <a:rPr lang="da-DK" dirty="0">
                <a:solidFill>
                  <a:schemeClr val="accent1">
                    <a:lumMod val="50000"/>
                  </a:schemeClr>
                </a:solidFill>
              </a:rPr>
              <a:t>fra de </a:t>
            </a:r>
            <a:r>
              <a:rPr lang="da-DK" dirty="0" smtClean="0">
                <a:solidFill>
                  <a:schemeClr val="accent1">
                    <a:lumMod val="50000"/>
                  </a:schemeClr>
                </a:solidFill>
              </a:rPr>
              <a:t>folketingsmedlemmer, </a:t>
            </a:r>
            <a:r>
              <a:rPr lang="da-DK" dirty="0">
                <a:solidFill>
                  <a:schemeClr val="accent1">
                    <a:lumMod val="50000"/>
                  </a:schemeClr>
                </a:solidFill>
              </a:rPr>
              <a:t>der ikke blev genvalgt eller ikke genopstillede. </a:t>
            </a:r>
            <a:r>
              <a:rPr lang="da-DK" dirty="0" smtClean="0">
                <a:solidFill>
                  <a:schemeClr val="accent1">
                    <a:lumMod val="50000"/>
                  </a:schemeClr>
                </a:solidFill>
              </a:rPr>
              <a:t/>
            </a:r>
            <a:br>
              <a:rPr lang="da-DK" dirty="0" smtClean="0">
                <a:solidFill>
                  <a:schemeClr val="accent1">
                    <a:lumMod val="50000"/>
                  </a:schemeClr>
                </a:solidFill>
              </a:rPr>
            </a:br>
            <a:endParaRPr lang="da-DK" dirty="0" smtClean="0">
              <a:solidFill>
                <a:schemeClr val="accent1">
                  <a:lumMod val="50000"/>
                </a:schemeClr>
              </a:solidFill>
            </a:endParaRPr>
          </a:p>
          <a:p>
            <a:r>
              <a:rPr lang="da-DK" dirty="0" smtClean="0">
                <a:solidFill>
                  <a:schemeClr val="accent1">
                    <a:lumMod val="50000"/>
                  </a:schemeClr>
                </a:solidFill>
              </a:rPr>
              <a:t>Mange aftaler om aflevering</a:t>
            </a:r>
          </a:p>
          <a:p>
            <a:r>
              <a:rPr lang="da-DK" dirty="0" smtClean="0">
                <a:solidFill>
                  <a:schemeClr val="accent1">
                    <a:lumMod val="50000"/>
                  </a:schemeClr>
                </a:solidFill>
              </a:rPr>
              <a:t>Der </a:t>
            </a:r>
            <a:r>
              <a:rPr lang="da-DK" dirty="0">
                <a:solidFill>
                  <a:schemeClr val="accent1">
                    <a:lumMod val="50000"/>
                  </a:schemeClr>
                </a:solidFill>
              </a:rPr>
              <a:t>er pt. indkommet 10 afleveringer</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157191"/>
            <a:ext cx="15430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729539"/>
            <a:ext cx="14859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581128"/>
            <a:ext cx="12382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80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solidFill>
                  <a:schemeClr val="accent1">
                    <a:lumMod val="50000"/>
                  </a:schemeClr>
                </a:solidFill>
              </a:rPr>
              <a:t>Udfordringer</a:t>
            </a:r>
            <a:endParaRPr lang="da-DK" sz="3600" b="1" dirty="0">
              <a:solidFill>
                <a:schemeClr val="accent1">
                  <a:lumMod val="50000"/>
                </a:schemeClr>
              </a:solidFill>
            </a:endParaRPr>
          </a:p>
        </p:txBody>
      </p:sp>
      <p:sp>
        <p:nvSpPr>
          <p:cNvPr id="3" name="Pladsholder til indhold 2"/>
          <p:cNvSpPr>
            <a:spLocks noGrp="1"/>
          </p:cNvSpPr>
          <p:nvPr>
            <p:ph idx="1"/>
          </p:nvPr>
        </p:nvSpPr>
        <p:spPr/>
        <p:txBody>
          <a:bodyPr>
            <a:normAutofit/>
          </a:bodyPr>
          <a:lstStyle/>
          <a:p>
            <a:r>
              <a:rPr lang="da-DK" sz="2400" dirty="0" smtClean="0">
                <a:solidFill>
                  <a:schemeClr val="accent1">
                    <a:lumMod val="50000"/>
                  </a:schemeClr>
                </a:solidFill>
              </a:rPr>
              <a:t>At analysere sig frem til hvilke aktører man gerne vil have arkivalier fra (samfundsanalyse)</a:t>
            </a:r>
          </a:p>
          <a:p>
            <a:r>
              <a:rPr lang="da-DK" sz="2400" dirty="0" smtClean="0">
                <a:solidFill>
                  <a:schemeClr val="accent1">
                    <a:lumMod val="50000"/>
                  </a:schemeClr>
                </a:solidFill>
              </a:rPr>
              <a:t>Finde frem til hvilke bevaringsværdige arkivalier de pågældende aktører har</a:t>
            </a:r>
          </a:p>
          <a:p>
            <a:r>
              <a:rPr lang="da-DK" sz="2400" dirty="0" smtClean="0">
                <a:solidFill>
                  <a:schemeClr val="accent1">
                    <a:lumMod val="50000"/>
                  </a:schemeClr>
                </a:solidFill>
              </a:rPr>
              <a:t>At få bevaringsaftaler om arkivalier i hus</a:t>
            </a:r>
          </a:p>
          <a:p>
            <a:r>
              <a:rPr lang="da-DK" sz="2400" dirty="0" smtClean="0">
                <a:solidFill>
                  <a:schemeClr val="accent1">
                    <a:lumMod val="50000"/>
                  </a:schemeClr>
                </a:solidFill>
              </a:rPr>
              <a:t>At få aftaler om til afleveringer</a:t>
            </a:r>
            <a:endParaRPr lang="da-DK" sz="2400" dirty="0">
              <a:solidFill>
                <a:schemeClr val="accent1">
                  <a:lumMod val="50000"/>
                </a:schemeClr>
              </a:solidFill>
            </a:endParaRPr>
          </a:p>
        </p:txBody>
      </p:sp>
    </p:spTree>
    <p:extLst>
      <p:ext uri="{BB962C8B-B14F-4D97-AF65-F5344CB8AC3E}">
        <p14:creationId xmlns:p14="http://schemas.microsoft.com/office/powerpoint/2010/main" val="3493373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b="1" dirty="0" smtClean="0">
                <a:solidFill>
                  <a:schemeClr val="accent1">
                    <a:lumMod val="50000"/>
                  </a:schemeClr>
                </a:solidFill>
              </a:rPr>
              <a:t>Spørgsmål?</a:t>
            </a:r>
            <a:endParaRPr lang="da-DK" sz="4000" b="1" dirty="0">
              <a:solidFill>
                <a:schemeClr val="accent1">
                  <a:lumMod val="50000"/>
                </a:schemeClr>
              </a:solidFill>
            </a:endParaRPr>
          </a:p>
        </p:txBody>
      </p:sp>
      <p:sp>
        <p:nvSpPr>
          <p:cNvPr id="4" name="Pladsholder til dato 3"/>
          <p:cNvSpPr>
            <a:spLocks noGrp="1"/>
          </p:cNvSpPr>
          <p:nvPr>
            <p:ph type="dt" sz="half" idx="10"/>
          </p:nvPr>
        </p:nvSpPr>
        <p:spPr/>
        <p:txBody>
          <a:bodyPr/>
          <a:lstStyle/>
          <a:p>
            <a:fld id="{75A686CD-8FF6-46AF-A231-9F95B1B1F144}" type="datetime1">
              <a:rPr lang="da-DK" smtClean="0"/>
              <a:t>19-12-2016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9EFEDB9-EC1B-4E0E-83FF-33E1B3B8806B}" type="slidenum">
              <a:rPr lang="da-DK" smtClean="0"/>
              <a:t>18</a:t>
            </a:fld>
            <a:endParaRPr lang="da-DK"/>
          </a:p>
        </p:txBody>
      </p:sp>
      <p:pic>
        <p:nvPicPr>
          <p:cNvPr id="5122" name="Picture 2" descr="U:\Dokumenter\DigitalBevaring_DK_Illustrationer\FAQ_DigitalBevarin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56173" y="2929369"/>
            <a:ext cx="3067955" cy="319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5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solidFill>
                  <a:schemeClr val="accent1">
                    <a:lumMod val="50000"/>
                  </a:schemeClr>
                </a:solidFill>
              </a:rPr>
              <a:t>Rigsarkivets organisation</a:t>
            </a:r>
            <a:endParaRPr lang="da-DK" sz="3600" b="1" dirty="0">
              <a:solidFill>
                <a:schemeClr val="accent1">
                  <a:lumMod val="50000"/>
                </a:schemeClr>
              </a:solidFill>
            </a:endParaRPr>
          </a:p>
        </p:txBody>
      </p:sp>
      <p:pic>
        <p:nvPicPr>
          <p:cNvPr id="5" name="Pladsholder til indhold 4" descr="https://www.sa.dk/wp-content/uploads/2014/05/Organisationsdiagram-rigsarkivet-20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6120680" cy="5040560"/>
          </a:xfrm>
          <a:prstGeom prst="rect">
            <a:avLst/>
          </a:prstGeom>
          <a:solidFill>
            <a:schemeClr val="accent6">
              <a:lumMod val="50000"/>
            </a:schemeClr>
          </a:solidFill>
          <a:ln>
            <a:noFill/>
          </a:ln>
        </p:spPr>
      </p:pic>
      <p:sp>
        <p:nvSpPr>
          <p:cNvPr id="4" name="Højrepil 3"/>
          <p:cNvSpPr/>
          <p:nvPr/>
        </p:nvSpPr>
        <p:spPr>
          <a:xfrm>
            <a:off x="1187624" y="3899304"/>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37112"/>
            <a:ext cx="8969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7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solidFill>
                  <a:schemeClr val="accent1">
                    <a:lumMod val="50000"/>
                  </a:schemeClr>
                </a:solidFill>
              </a:rPr>
              <a:t>Vores fælles hukommelse</a:t>
            </a:r>
            <a:endParaRPr lang="da-DK" sz="3600" b="1" dirty="0">
              <a:solidFill>
                <a:schemeClr val="accent1">
                  <a:lumMod val="50000"/>
                </a:schemeClr>
              </a:solidFill>
            </a:endParaRPr>
          </a:p>
        </p:txBody>
      </p:sp>
      <p:sp>
        <p:nvSpPr>
          <p:cNvPr id="3" name="Pladsholder til indhold 2"/>
          <p:cNvSpPr>
            <a:spLocks noGrp="1"/>
          </p:cNvSpPr>
          <p:nvPr>
            <p:ph idx="1"/>
          </p:nvPr>
        </p:nvSpPr>
        <p:spPr/>
        <p:txBody>
          <a:bodyPr>
            <a:normAutofit/>
          </a:bodyPr>
          <a:lstStyle/>
          <a:p>
            <a:pPr marL="0" indent="0">
              <a:buNone/>
            </a:pPr>
            <a:r>
              <a:rPr lang="da-DK" sz="3000" b="1" dirty="0" smtClean="0">
                <a:solidFill>
                  <a:schemeClr val="accent1">
                    <a:lumMod val="50000"/>
                  </a:schemeClr>
                </a:solidFill>
              </a:rPr>
              <a:t>Arkivloven - Lovgrundlag </a:t>
            </a:r>
            <a:r>
              <a:rPr lang="da-DK" sz="3000" b="1" dirty="0">
                <a:solidFill>
                  <a:schemeClr val="accent1">
                    <a:lumMod val="50000"/>
                  </a:schemeClr>
                </a:solidFill>
              </a:rPr>
              <a:t>for bevaring og </a:t>
            </a:r>
            <a:r>
              <a:rPr lang="da-DK" sz="3000" b="1" dirty="0" smtClean="0">
                <a:solidFill>
                  <a:schemeClr val="accent1">
                    <a:lumMod val="50000"/>
                  </a:schemeClr>
                </a:solidFill>
              </a:rPr>
              <a:t>kassation </a:t>
            </a:r>
            <a:r>
              <a:rPr lang="da-DK" dirty="0" smtClean="0">
                <a:solidFill>
                  <a:schemeClr val="accent1">
                    <a:lumMod val="50000"/>
                  </a:schemeClr>
                </a:solidFill>
              </a:rPr>
              <a:t/>
            </a:r>
            <a:br>
              <a:rPr lang="da-DK" dirty="0" smtClean="0">
                <a:solidFill>
                  <a:schemeClr val="accent1">
                    <a:lumMod val="50000"/>
                  </a:schemeClr>
                </a:solidFill>
              </a:rPr>
            </a:br>
            <a:r>
              <a:rPr lang="da-DK" dirty="0" smtClean="0">
                <a:solidFill>
                  <a:schemeClr val="accent1">
                    <a:lumMod val="50000"/>
                  </a:schemeClr>
                </a:solidFill>
              </a:rPr>
              <a:t/>
            </a:r>
            <a:br>
              <a:rPr lang="da-DK" dirty="0" smtClean="0">
                <a:solidFill>
                  <a:schemeClr val="accent1">
                    <a:lumMod val="50000"/>
                  </a:schemeClr>
                </a:solidFill>
              </a:rPr>
            </a:br>
            <a:r>
              <a:rPr lang="da-DK" sz="2800" dirty="0" smtClean="0">
                <a:solidFill>
                  <a:schemeClr val="accent1">
                    <a:lumMod val="50000"/>
                  </a:schemeClr>
                </a:solidFill>
              </a:rPr>
              <a:t>§ 4. Rigsarkivet har til formål:</a:t>
            </a:r>
          </a:p>
          <a:p>
            <a:pPr marL="514350" indent="-514350">
              <a:buFont typeface="+mj-lt"/>
              <a:buAutoNum type="arabicPeriod"/>
            </a:pPr>
            <a:r>
              <a:rPr lang="da-DK" sz="2400" dirty="0" smtClean="0">
                <a:solidFill>
                  <a:schemeClr val="accent1">
                    <a:lumMod val="50000"/>
                  </a:schemeClr>
                </a:solidFill>
              </a:rPr>
              <a:t>at </a:t>
            </a:r>
            <a:r>
              <a:rPr lang="da-DK" sz="2400" dirty="0">
                <a:solidFill>
                  <a:schemeClr val="accent1">
                    <a:lumMod val="50000"/>
                  </a:schemeClr>
                </a:solidFill>
              </a:rPr>
              <a:t>sikre bevaringen af arkivalier, der har </a:t>
            </a:r>
            <a:r>
              <a:rPr lang="da-DK" sz="2400" b="1" dirty="0" smtClean="0">
                <a:solidFill>
                  <a:schemeClr val="accent1">
                    <a:lumMod val="50000"/>
                  </a:schemeClr>
                </a:solidFill>
              </a:rPr>
              <a:t>historisk</a:t>
            </a:r>
            <a:r>
              <a:rPr lang="da-DK" sz="2400" dirty="0" smtClean="0">
                <a:solidFill>
                  <a:schemeClr val="accent1">
                    <a:lumMod val="50000"/>
                  </a:schemeClr>
                </a:solidFill>
              </a:rPr>
              <a:t> værdi </a:t>
            </a:r>
            <a:r>
              <a:rPr lang="da-DK" sz="2400" dirty="0">
                <a:solidFill>
                  <a:schemeClr val="accent1">
                    <a:lumMod val="50000"/>
                  </a:schemeClr>
                </a:solidFill>
              </a:rPr>
              <a:t>eller tjener til </a:t>
            </a:r>
            <a:r>
              <a:rPr lang="da-DK" sz="2400" dirty="0" smtClean="0">
                <a:solidFill>
                  <a:schemeClr val="accent1">
                    <a:lumMod val="50000"/>
                  </a:schemeClr>
                </a:solidFill>
              </a:rPr>
              <a:t>dokumentation af </a:t>
            </a:r>
            <a:r>
              <a:rPr lang="da-DK" sz="2400" dirty="0">
                <a:solidFill>
                  <a:schemeClr val="accent1">
                    <a:lumMod val="50000"/>
                  </a:schemeClr>
                </a:solidFill>
              </a:rPr>
              <a:t>forhold af væsentlig administrativ </a:t>
            </a:r>
            <a:r>
              <a:rPr lang="da-DK" sz="2400" dirty="0" smtClean="0">
                <a:solidFill>
                  <a:schemeClr val="accent1">
                    <a:lumMod val="50000"/>
                  </a:schemeClr>
                </a:solidFill>
              </a:rPr>
              <a:t>eller retlig </a:t>
            </a:r>
            <a:r>
              <a:rPr lang="da-DK" sz="2400" dirty="0">
                <a:solidFill>
                  <a:schemeClr val="accent1">
                    <a:lumMod val="50000"/>
                  </a:schemeClr>
                </a:solidFill>
              </a:rPr>
              <a:t>betydning for borgere og myndigheder,</a:t>
            </a:r>
          </a:p>
          <a:p>
            <a:pPr marL="514350" indent="-514350">
              <a:buFont typeface="+mj-lt"/>
              <a:buAutoNum type="arabicPeriod"/>
            </a:pPr>
            <a:r>
              <a:rPr lang="da-DK" sz="2400" dirty="0" smtClean="0">
                <a:solidFill>
                  <a:schemeClr val="accent1">
                    <a:lumMod val="50000"/>
                  </a:schemeClr>
                </a:solidFill>
              </a:rPr>
              <a:t>at </a:t>
            </a:r>
            <a:r>
              <a:rPr lang="da-DK" sz="2400" dirty="0">
                <a:solidFill>
                  <a:schemeClr val="accent1">
                    <a:lumMod val="50000"/>
                  </a:schemeClr>
                </a:solidFill>
              </a:rPr>
              <a:t>sikre muligheden for kassation af </a:t>
            </a:r>
            <a:r>
              <a:rPr lang="da-DK" sz="2400" dirty="0" smtClean="0">
                <a:solidFill>
                  <a:schemeClr val="accent1">
                    <a:lumMod val="50000"/>
                  </a:schemeClr>
                </a:solidFill>
              </a:rPr>
              <a:t>ikke-bevaringsværdige offentlige </a:t>
            </a:r>
            <a:r>
              <a:rPr lang="da-DK" sz="2400" dirty="0">
                <a:solidFill>
                  <a:schemeClr val="accent1">
                    <a:lumMod val="50000"/>
                  </a:schemeClr>
                </a:solidFill>
              </a:rPr>
              <a:t>arkivalier i </a:t>
            </a:r>
            <a:r>
              <a:rPr lang="da-DK" sz="2400" dirty="0" smtClean="0">
                <a:solidFill>
                  <a:schemeClr val="accent1">
                    <a:lumMod val="50000"/>
                  </a:schemeClr>
                </a:solidFill>
              </a:rPr>
              <a:t>samarbejde med </a:t>
            </a:r>
            <a:r>
              <a:rPr lang="da-DK" sz="2400" dirty="0">
                <a:solidFill>
                  <a:schemeClr val="accent1">
                    <a:lumMod val="50000"/>
                  </a:schemeClr>
                </a:solidFill>
              </a:rPr>
              <a:t>de myndigheder, der er </a:t>
            </a:r>
            <a:r>
              <a:rPr lang="da-DK" sz="2400" dirty="0" smtClean="0">
                <a:solidFill>
                  <a:schemeClr val="accent1">
                    <a:lumMod val="50000"/>
                  </a:schemeClr>
                </a:solidFill>
              </a:rPr>
              <a:t>omfattet af </a:t>
            </a:r>
            <a:r>
              <a:rPr lang="da-DK" sz="2400" dirty="0">
                <a:solidFill>
                  <a:schemeClr val="accent1">
                    <a:lumMod val="50000"/>
                  </a:schemeClr>
                </a:solidFill>
              </a:rPr>
              <a:t>denne </a:t>
            </a:r>
            <a:r>
              <a:rPr lang="da-DK" sz="2400" dirty="0" smtClean="0">
                <a:solidFill>
                  <a:schemeClr val="accent1">
                    <a:lumMod val="50000"/>
                  </a:schemeClr>
                </a:solidFill>
              </a:rPr>
              <a:t>lov</a:t>
            </a:r>
          </a:p>
        </p:txBody>
      </p:sp>
    </p:spTree>
    <p:extLst>
      <p:ext uri="{BB962C8B-B14F-4D97-AF65-F5344CB8AC3E}">
        <p14:creationId xmlns:p14="http://schemas.microsoft.com/office/powerpoint/2010/main" val="210483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506" y="5525974"/>
            <a:ext cx="1808459" cy="101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750526" y="2145263"/>
            <a:ext cx="7772400" cy="1470025"/>
          </a:xfrm>
        </p:spPr>
        <p:txBody>
          <a:bodyPr>
            <a:noAutofit/>
          </a:bodyPr>
          <a:lstStyle/>
          <a:p>
            <a:r>
              <a:rPr lang="da-DK" sz="4000" b="1" dirty="0" smtClean="0">
                <a:solidFill>
                  <a:schemeClr val="accent1">
                    <a:lumMod val="50000"/>
                  </a:schemeClr>
                </a:solidFill>
              </a:rPr>
              <a:t/>
            </a:r>
            <a:br>
              <a:rPr lang="da-DK" sz="4000" b="1" dirty="0" smtClean="0">
                <a:solidFill>
                  <a:schemeClr val="accent1">
                    <a:lumMod val="50000"/>
                  </a:schemeClr>
                </a:solidFill>
              </a:rPr>
            </a:br>
            <a:r>
              <a:rPr lang="da-DK" sz="4000" b="1" dirty="0" smtClean="0">
                <a:solidFill>
                  <a:schemeClr val="accent1">
                    <a:lumMod val="50000"/>
                  </a:schemeClr>
                </a:solidFill>
              </a:rPr>
              <a:t>Den offentlige sektor</a:t>
            </a:r>
            <a:br>
              <a:rPr lang="da-DK" sz="4000" b="1" dirty="0" smtClean="0">
                <a:solidFill>
                  <a:schemeClr val="accent1">
                    <a:lumMod val="50000"/>
                  </a:schemeClr>
                </a:solidFill>
              </a:rPr>
            </a:br>
            <a:r>
              <a:rPr lang="da-DK" sz="1600" b="1" dirty="0" smtClean="0">
                <a:solidFill>
                  <a:schemeClr val="accent1">
                    <a:lumMod val="50000"/>
                  </a:schemeClr>
                </a:solidFill>
              </a:rPr>
              <a:t>Staten, regionerne og kommuner.</a:t>
            </a:r>
            <a:br>
              <a:rPr lang="da-DK" sz="1600" b="1" dirty="0" smtClean="0">
                <a:solidFill>
                  <a:schemeClr val="accent1">
                    <a:lumMod val="50000"/>
                  </a:schemeClr>
                </a:solidFill>
              </a:rPr>
            </a:br>
            <a:r>
              <a:rPr lang="da-DK" sz="1600" b="1" dirty="0" smtClean="0">
                <a:solidFill>
                  <a:schemeClr val="accent1">
                    <a:lumMod val="50000"/>
                  </a:schemeClr>
                </a:solidFill>
              </a:rPr>
              <a:t>Ca. halvdelen af kommunerne afleverer til Rigsarkivet</a:t>
            </a:r>
            <a:br>
              <a:rPr lang="da-DK" sz="1600" b="1" dirty="0" smtClean="0">
                <a:solidFill>
                  <a:schemeClr val="accent1">
                    <a:lumMod val="50000"/>
                  </a:schemeClr>
                </a:solidFill>
              </a:rPr>
            </a:br>
            <a:endParaRPr lang="da-DK" sz="4000" b="1" dirty="0">
              <a:solidFill>
                <a:schemeClr val="accent1">
                  <a:lumMod val="50000"/>
                </a:schemeClr>
              </a:solidFill>
            </a:endParaRPr>
          </a:p>
        </p:txBody>
      </p:sp>
      <p:sp>
        <p:nvSpPr>
          <p:cNvPr id="3" name="Undertitel 2"/>
          <p:cNvSpPr>
            <a:spLocks noGrp="1"/>
          </p:cNvSpPr>
          <p:nvPr>
            <p:ph type="subTitle" idx="1"/>
          </p:nvPr>
        </p:nvSpPr>
        <p:spPr/>
        <p:txBody>
          <a:bodyPr/>
          <a:lstStyle/>
          <a:p>
            <a:endParaRPr lang="da-DK"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55" y="222929"/>
            <a:ext cx="218281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717303"/>
            <a:ext cx="1868323" cy="12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6804" y="4974867"/>
            <a:ext cx="1756742" cy="105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822457"/>
            <a:ext cx="1871263" cy="122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676444"/>
            <a:ext cx="1914503" cy="12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4437112"/>
            <a:ext cx="2341413" cy="117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4070" y="1495926"/>
            <a:ext cx="675738" cy="199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132" y="3316875"/>
            <a:ext cx="1539508" cy="128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8024" y="345879"/>
            <a:ext cx="1181975" cy="118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9912" y="3480122"/>
            <a:ext cx="1754311" cy="84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914" y="5066992"/>
            <a:ext cx="1913694" cy="108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81373" y="4505190"/>
            <a:ext cx="1698712" cy="93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8922" y="3573016"/>
            <a:ext cx="1023937" cy="111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000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smtClean="0">
                <a:solidFill>
                  <a:schemeClr val="accent1">
                    <a:lumMod val="50000"/>
                  </a:schemeClr>
                </a:solidFill>
              </a:rPr>
              <a:t>Overordnede principper </a:t>
            </a:r>
            <a:br>
              <a:rPr lang="da-DK" sz="3200" b="1" dirty="0" smtClean="0">
                <a:solidFill>
                  <a:schemeClr val="accent1">
                    <a:lumMod val="50000"/>
                  </a:schemeClr>
                </a:solidFill>
              </a:rPr>
            </a:br>
            <a:r>
              <a:rPr lang="da-DK" sz="3200" b="1" dirty="0" smtClean="0">
                <a:solidFill>
                  <a:schemeClr val="accent1">
                    <a:lumMod val="50000"/>
                  </a:schemeClr>
                </a:solidFill>
              </a:rPr>
              <a:t>for bevaring </a:t>
            </a:r>
            <a:r>
              <a:rPr lang="da-DK" sz="3200" b="1" dirty="0">
                <a:solidFill>
                  <a:schemeClr val="accent1">
                    <a:lumMod val="50000"/>
                  </a:schemeClr>
                </a:solidFill>
              </a:rPr>
              <a:t>og </a:t>
            </a:r>
            <a:r>
              <a:rPr lang="da-DK" sz="3200" b="1" dirty="0" smtClean="0">
                <a:solidFill>
                  <a:schemeClr val="accent1">
                    <a:lumMod val="50000"/>
                  </a:schemeClr>
                </a:solidFill>
              </a:rPr>
              <a:t>kassation</a:t>
            </a:r>
            <a:endParaRPr lang="da-DK" sz="3200" dirty="0">
              <a:solidFill>
                <a:schemeClr val="accent1">
                  <a:lumMod val="50000"/>
                </a:schemeClr>
              </a:solidFill>
            </a:endParaRPr>
          </a:p>
        </p:txBody>
      </p:sp>
      <p:sp>
        <p:nvSpPr>
          <p:cNvPr id="3" name="Pladsholder til indhold 2"/>
          <p:cNvSpPr>
            <a:spLocks noGrp="1"/>
          </p:cNvSpPr>
          <p:nvPr>
            <p:ph idx="1"/>
          </p:nvPr>
        </p:nvSpPr>
        <p:spPr/>
        <p:txBody>
          <a:bodyPr>
            <a:normAutofit fontScale="85000" lnSpcReduction="20000"/>
          </a:bodyPr>
          <a:lstStyle/>
          <a:p>
            <a:pPr marL="0" indent="0">
              <a:buNone/>
            </a:pPr>
            <a:r>
              <a:rPr lang="da-DK" sz="2700" b="1" dirty="0" smtClean="0">
                <a:solidFill>
                  <a:schemeClr val="accent1">
                    <a:lumMod val="50000"/>
                  </a:schemeClr>
                </a:solidFill>
              </a:rPr>
              <a:t>Hensyn i bevaringsvurderingen</a:t>
            </a:r>
          </a:p>
          <a:p>
            <a:pPr lvl="1"/>
            <a:r>
              <a:rPr lang="da-DK" sz="2300" dirty="0" smtClean="0">
                <a:solidFill>
                  <a:schemeClr val="accent1">
                    <a:lumMod val="50000"/>
                  </a:schemeClr>
                </a:solidFill>
              </a:rPr>
              <a:t>Økonomi, både for myndighederne og for arkivet</a:t>
            </a:r>
            <a:endParaRPr lang="da-DK" sz="2300" b="1" dirty="0" smtClean="0">
              <a:solidFill>
                <a:schemeClr val="accent1">
                  <a:lumMod val="50000"/>
                </a:schemeClr>
              </a:solidFill>
            </a:endParaRPr>
          </a:p>
          <a:p>
            <a:pPr marL="0" indent="0">
              <a:buNone/>
            </a:pPr>
            <a:endParaRPr lang="da-DK" sz="2700" b="1" dirty="0">
              <a:solidFill>
                <a:schemeClr val="accent1">
                  <a:lumMod val="50000"/>
                </a:schemeClr>
              </a:solidFill>
            </a:endParaRPr>
          </a:p>
          <a:p>
            <a:pPr marL="0" indent="0">
              <a:buNone/>
            </a:pPr>
            <a:r>
              <a:rPr lang="da-DK" sz="2700" b="1" dirty="0" smtClean="0">
                <a:solidFill>
                  <a:schemeClr val="accent1">
                    <a:lumMod val="50000"/>
                  </a:schemeClr>
                </a:solidFill>
              </a:rPr>
              <a:t>Principper</a:t>
            </a:r>
            <a:endParaRPr lang="da-DK" sz="2300" dirty="0" smtClean="0">
              <a:solidFill>
                <a:schemeClr val="accent1">
                  <a:lumMod val="50000"/>
                </a:schemeClr>
              </a:solidFill>
            </a:endParaRPr>
          </a:p>
          <a:p>
            <a:pPr lvl="1"/>
            <a:r>
              <a:rPr lang="da-DK" sz="2300" dirty="0" smtClean="0">
                <a:solidFill>
                  <a:schemeClr val="accent1">
                    <a:lumMod val="50000"/>
                  </a:schemeClr>
                </a:solidFill>
              </a:rPr>
              <a:t>Redundans</a:t>
            </a:r>
            <a:r>
              <a:rPr lang="da-DK" sz="2300" dirty="0">
                <a:solidFill>
                  <a:schemeClr val="accent1">
                    <a:lumMod val="50000"/>
                  </a:schemeClr>
                </a:solidFill>
              </a:rPr>
              <a:t>, </a:t>
            </a:r>
            <a:r>
              <a:rPr lang="da-DK" sz="2300" dirty="0" err="1" smtClean="0">
                <a:solidFill>
                  <a:schemeClr val="accent1">
                    <a:lumMod val="50000"/>
                  </a:schemeClr>
                </a:solidFill>
              </a:rPr>
              <a:t>dataflow</a:t>
            </a:r>
            <a:endParaRPr lang="da-DK" sz="2300" dirty="0" smtClean="0">
              <a:solidFill>
                <a:schemeClr val="accent1">
                  <a:lumMod val="50000"/>
                </a:schemeClr>
              </a:solidFill>
            </a:endParaRPr>
          </a:p>
          <a:p>
            <a:pPr lvl="1"/>
            <a:r>
              <a:rPr lang="da-DK" sz="2300" dirty="0" smtClean="0">
                <a:solidFill>
                  <a:schemeClr val="accent1">
                    <a:lumMod val="50000"/>
                  </a:schemeClr>
                </a:solidFill>
              </a:rPr>
              <a:t>Oplysningernes </a:t>
            </a:r>
            <a:r>
              <a:rPr lang="da-DK" sz="2300" dirty="0">
                <a:solidFill>
                  <a:schemeClr val="accent1">
                    <a:lumMod val="50000"/>
                  </a:schemeClr>
                </a:solidFill>
              </a:rPr>
              <a:t>karakter </a:t>
            </a:r>
          </a:p>
          <a:p>
            <a:pPr lvl="2"/>
            <a:r>
              <a:rPr lang="da-DK" sz="2300" dirty="0">
                <a:solidFill>
                  <a:schemeClr val="accent1">
                    <a:lumMod val="50000"/>
                  </a:schemeClr>
                </a:solidFill>
              </a:rPr>
              <a:t>Effekt, </a:t>
            </a:r>
            <a:r>
              <a:rPr lang="da-DK" sz="2300" dirty="0" smtClean="0">
                <a:solidFill>
                  <a:schemeClr val="accent1">
                    <a:lumMod val="50000"/>
                  </a:schemeClr>
                </a:solidFill>
              </a:rPr>
              <a:t>rækkevidde for samfundet eller den enkelte borger</a:t>
            </a:r>
            <a:endParaRPr lang="da-DK" sz="2300" dirty="0">
              <a:solidFill>
                <a:schemeClr val="accent1">
                  <a:lumMod val="50000"/>
                </a:schemeClr>
              </a:solidFill>
            </a:endParaRPr>
          </a:p>
          <a:p>
            <a:pPr lvl="2"/>
            <a:r>
              <a:rPr lang="da-DK" sz="2300" dirty="0" smtClean="0">
                <a:solidFill>
                  <a:schemeClr val="accent1">
                    <a:lumMod val="50000"/>
                  </a:schemeClr>
                </a:solidFill>
              </a:rPr>
              <a:t>Skøn/lovbundethed – individuelle skøn/objektiv sagsdannelse</a:t>
            </a:r>
          </a:p>
          <a:p>
            <a:pPr lvl="2"/>
            <a:r>
              <a:rPr lang="da-DK" sz="2300" dirty="0" smtClean="0">
                <a:solidFill>
                  <a:schemeClr val="accent1">
                    <a:lumMod val="50000"/>
                  </a:schemeClr>
                </a:solidFill>
              </a:rPr>
              <a:t>Væsentlighed</a:t>
            </a:r>
            <a:endParaRPr lang="da-DK" sz="2300" dirty="0">
              <a:solidFill>
                <a:schemeClr val="accent1">
                  <a:lumMod val="50000"/>
                </a:schemeClr>
              </a:solidFill>
            </a:endParaRPr>
          </a:p>
          <a:p>
            <a:pPr lvl="1"/>
            <a:r>
              <a:rPr lang="da-DK" sz="2300" dirty="0" smtClean="0">
                <a:solidFill>
                  <a:schemeClr val="accent1">
                    <a:lumMod val="50000"/>
                  </a:schemeClr>
                </a:solidFill>
              </a:rPr>
              <a:t>Population</a:t>
            </a:r>
          </a:p>
          <a:p>
            <a:pPr lvl="1"/>
            <a:r>
              <a:rPr lang="da-DK" sz="2300" dirty="0" smtClean="0">
                <a:solidFill>
                  <a:schemeClr val="accent1">
                    <a:lumMod val="50000"/>
                  </a:schemeClr>
                </a:solidFill>
              </a:rPr>
              <a:t>Publicering</a:t>
            </a:r>
            <a:br>
              <a:rPr lang="da-DK" sz="2300" dirty="0" smtClean="0">
                <a:solidFill>
                  <a:schemeClr val="accent1">
                    <a:lumMod val="50000"/>
                  </a:schemeClr>
                </a:solidFill>
              </a:rPr>
            </a:br>
            <a:r>
              <a:rPr lang="da-DK" sz="2300" dirty="0" smtClean="0">
                <a:solidFill>
                  <a:schemeClr val="accent1">
                    <a:lumMod val="50000"/>
                  </a:schemeClr>
                </a:solidFill>
              </a:rPr>
              <a:t/>
            </a:r>
            <a:br>
              <a:rPr lang="da-DK" sz="2300" dirty="0" smtClean="0">
                <a:solidFill>
                  <a:schemeClr val="accent1">
                    <a:lumMod val="50000"/>
                  </a:schemeClr>
                </a:solidFill>
              </a:rPr>
            </a:br>
            <a:endParaRPr lang="da-DK" sz="2300" dirty="0" smtClean="0">
              <a:solidFill>
                <a:schemeClr val="accent1">
                  <a:lumMod val="50000"/>
                </a:schemeClr>
              </a:solidFill>
            </a:endParaRPr>
          </a:p>
          <a:p>
            <a:pPr marL="457200" lvl="1" indent="0">
              <a:buNone/>
            </a:pPr>
            <a:r>
              <a:rPr lang="da-DK" sz="2300" dirty="0" smtClean="0">
                <a:solidFill>
                  <a:schemeClr val="accent1">
                    <a:lumMod val="50000"/>
                  </a:schemeClr>
                </a:solidFill>
              </a:rPr>
              <a:t>Og i sidste ende foretages der et skøn!</a:t>
            </a:r>
          </a:p>
        </p:txBody>
      </p:sp>
      <p:pic>
        <p:nvPicPr>
          <p:cNvPr id="6146" name="Picture 2" descr="U:\Dokumenter\DigitalBevaring_DK_Illustrationer\Omkostninger_DigitalBeva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80312" y="5085184"/>
            <a:ext cx="1126847" cy="148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3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smtClean="0">
                <a:solidFill>
                  <a:schemeClr val="accent1">
                    <a:lumMod val="50000"/>
                  </a:schemeClr>
                </a:solidFill>
              </a:rPr>
              <a:t>Bevaring og kassation i it-systemer </a:t>
            </a:r>
            <a:endParaRPr lang="da-DK" sz="3200" b="1" dirty="0">
              <a:solidFill>
                <a:schemeClr val="accent1">
                  <a:lumMod val="50000"/>
                </a:schemeClr>
              </a:solidFill>
            </a:endParaRPr>
          </a:p>
        </p:txBody>
      </p:sp>
      <p:sp>
        <p:nvSpPr>
          <p:cNvPr id="3" name="Pladsholder til indhold 2"/>
          <p:cNvSpPr>
            <a:spLocks noGrp="1"/>
          </p:cNvSpPr>
          <p:nvPr>
            <p:ph idx="1"/>
          </p:nvPr>
        </p:nvSpPr>
        <p:spPr>
          <a:xfrm>
            <a:off x="457200" y="1600200"/>
            <a:ext cx="8507288" cy="4525963"/>
          </a:xfrm>
        </p:spPr>
        <p:txBody>
          <a:bodyPr>
            <a:normAutofit fontScale="92500" lnSpcReduction="10000"/>
          </a:bodyPr>
          <a:lstStyle/>
          <a:p>
            <a:r>
              <a:rPr lang="da-DK" sz="2400" b="1" dirty="0" smtClean="0">
                <a:solidFill>
                  <a:schemeClr val="accent1">
                    <a:lumMod val="50000"/>
                  </a:schemeClr>
                </a:solidFill>
              </a:rPr>
              <a:t>Statslige</a:t>
            </a:r>
            <a:r>
              <a:rPr lang="da-DK" sz="2400" dirty="0" smtClean="0">
                <a:solidFill>
                  <a:schemeClr val="accent1">
                    <a:lumMod val="50000"/>
                  </a:schemeClr>
                </a:solidFill>
              </a:rPr>
              <a:t> </a:t>
            </a:r>
            <a:r>
              <a:rPr lang="da-DK" sz="2400" b="1" dirty="0" smtClean="0">
                <a:solidFill>
                  <a:schemeClr val="accent1">
                    <a:lumMod val="50000"/>
                  </a:schemeClr>
                </a:solidFill>
              </a:rPr>
              <a:t>it-systemer</a:t>
            </a:r>
            <a:r>
              <a:rPr lang="da-DK" sz="1900" dirty="0">
                <a:solidFill>
                  <a:schemeClr val="accent1">
                    <a:lumMod val="50000"/>
                  </a:schemeClr>
                </a:solidFill>
              </a:rPr>
              <a:t>:</a:t>
            </a:r>
            <a:endParaRPr lang="da-DK" sz="1900" dirty="0" smtClean="0">
              <a:solidFill>
                <a:schemeClr val="accent1">
                  <a:lumMod val="50000"/>
                </a:schemeClr>
              </a:solidFill>
            </a:endParaRPr>
          </a:p>
          <a:p>
            <a:pPr lvl="1"/>
            <a:r>
              <a:rPr lang="da-DK" sz="2000" dirty="0" smtClean="0">
                <a:solidFill>
                  <a:schemeClr val="accent1">
                    <a:lumMod val="50000"/>
                  </a:schemeClr>
                </a:solidFill>
              </a:rPr>
              <a:t>Anmeldelse og udstedelse af individuelle bestemmelser for hvert system.</a:t>
            </a:r>
          </a:p>
          <a:p>
            <a:pPr lvl="1"/>
            <a:r>
              <a:rPr lang="da-DK" sz="2000" dirty="0" smtClean="0">
                <a:solidFill>
                  <a:schemeClr val="accent1">
                    <a:lumMod val="50000"/>
                  </a:schemeClr>
                </a:solidFill>
              </a:rPr>
              <a:t>For systemer med dokumenter (ESDH) er der flere modeller:	</a:t>
            </a:r>
          </a:p>
          <a:p>
            <a:pPr lvl="2"/>
            <a:r>
              <a:rPr lang="da-DK" sz="1600" dirty="0" smtClean="0">
                <a:solidFill>
                  <a:schemeClr val="accent1">
                    <a:lumMod val="50000"/>
                  </a:schemeClr>
                </a:solidFill>
              </a:rPr>
              <a:t>Alt bevares (metadata og dokumenter) – det mest almindelige</a:t>
            </a:r>
          </a:p>
          <a:p>
            <a:pPr lvl="2"/>
            <a:r>
              <a:rPr lang="da-DK" sz="1600" dirty="0" smtClean="0">
                <a:solidFill>
                  <a:schemeClr val="accent1">
                    <a:lumMod val="50000"/>
                  </a:schemeClr>
                </a:solidFill>
              </a:rPr>
              <a:t>Alle dokumenter kasseres, men metadata bevares</a:t>
            </a:r>
          </a:p>
          <a:p>
            <a:pPr lvl="2"/>
            <a:r>
              <a:rPr lang="da-DK" sz="1600" dirty="0" smtClean="0">
                <a:solidFill>
                  <a:schemeClr val="accent1">
                    <a:lumMod val="50000"/>
                  </a:schemeClr>
                </a:solidFill>
              </a:rPr>
              <a:t>Større mængder af fx standardbreve kasseres, resten bevares</a:t>
            </a:r>
            <a:r>
              <a:rPr lang="da-DK" sz="800" dirty="0" smtClean="0">
                <a:solidFill>
                  <a:schemeClr val="accent1">
                    <a:lumMod val="50000"/>
                  </a:schemeClr>
                </a:solidFill>
              </a:rPr>
              <a:t/>
            </a:r>
            <a:br>
              <a:rPr lang="da-DK" sz="800" dirty="0" smtClean="0">
                <a:solidFill>
                  <a:schemeClr val="accent1">
                    <a:lumMod val="50000"/>
                  </a:schemeClr>
                </a:solidFill>
              </a:rPr>
            </a:br>
            <a:endParaRPr lang="da-DK" sz="800" dirty="0" smtClean="0">
              <a:solidFill>
                <a:schemeClr val="accent1">
                  <a:lumMod val="50000"/>
                </a:schemeClr>
              </a:solidFill>
            </a:endParaRPr>
          </a:p>
          <a:p>
            <a:pPr lvl="2"/>
            <a:endParaRPr lang="da-DK" sz="800" dirty="0">
              <a:solidFill>
                <a:schemeClr val="accent1">
                  <a:lumMod val="50000"/>
                </a:schemeClr>
              </a:solidFill>
            </a:endParaRPr>
          </a:p>
          <a:p>
            <a:r>
              <a:rPr lang="da-DK" sz="2400" b="1" dirty="0" smtClean="0">
                <a:solidFill>
                  <a:schemeClr val="accent1">
                    <a:lumMod val="50000"/>
                  </a:schemeClr>
                </a:solidFill>
              </a:rPr>
              <a:t>Kommunale it-systemer</a:t>
            </a:r>
            <a:r>
              <a:rPr lang="da-DK" sz="2400" dirty="0" smtClean="0">
                <a:solidFill>
                  <a:schemeClr val="accent1">
                    <a:lumMod val="50000"/>
                  </a:schemeClr>
                </a:solidFill>
              </a:rPr>
              <a:t>:</a:t>
            </a:r>
          </a:p>
          <a:p>
            <a:pPr lvl="1"/>
            <a:r>
              <a:rPr lang="da-DK" sz="2000" dirty="0" smtClean="0">
                <a:solidFill>
                  <a:schemeClr val="accent1">
                    <a:lumMod val="50000"/>
                  </a:schemeClr>
                </a:solidFill>
              </a:rPr>
              <a:t>Fælles bekendtgørelse for alle kommuner </a:t>
            </a:r>
            <a:r>
              <a:rPr lang="da-DK" sz="2000" i="1" dirty="0" smtClean="0">
                <a:solidFill>
                  <a:schemeClr val="accent1">
                    <a:lumMod val="50000"/>
                  </a:schemeClr>
                </a:solidFill>
              </a:rPr>
              <a:t>(under opdatering)</a:t>
            </a:r>
          </a:p>
          <a:p>
            <a:pPr lvl="1"/>
            <a:r>
              <a:rPr lang="da-DK" sz="2000" dirty="0" smtClean="0">
                <a:solidFill>
                  <a:schemeClr val="accent1">
                    <a:lumMod val="50000"/>
                  </a:schemeClr>
                </a:solidFill>
              </a:rPr>
              <a:t>For systemer med dokumenter er der mulighed for kassation baseret på fælles </a:t>
            </a:r>
            <a:r>
              <a:rPr lang="da-DK" sz="2000" dirty="0" err="1" smtClean="0">
                <a:solidFill>
                  <a:schemeClr val="accent1">
                    <a:lumMod val="50000"/>
                  </a:schemeClr>
                </a:solidFill>
              </a:rPr>
              <a:t>arkivnøkel</a:t>
            </a:r>
            <a:r>
              <a:rPr lang="da-DK" sz="2000" dirty="0" smtClean="0">
                <a:solidFill>
                  <a:schemeClr val="accent1">
                    <a:lumMod val="50000"/>
                  </a:schemeClr>
                </a:solidFill>
              </a:rPr>
              <a:t>. Det er ikke et krav at de skal kassere.</a:t>
            </a:r>
            <a:br>
              <a:rPr lang="da-DK" sz="2000" dirty="0" smtClean="0">
                <a:solidFill>
                  <a:schemeClr val="accent1">
                    <a:lumMod val="50000"/>
                  </a:schemeClr>
                </a:solidFill>
              </a:rPr>
            </a:br>
            <a:endParaRPr lang="da-DK" sz="2000" dirty="0" smtClean="0">
              <a:solidFill>
                <a:schemeClr val="accent1">
                  <a:lumMod val="50000"/>
                </a:schemeClr>
              </a:solidFill>
            </a:endParaRPr>
          </a:p>
          <a:p>
            <a:r>
              <a:rPr lang="da-DK" sz="2400" b="1" dirty="0" smtClean="0">
                <a:solidFill>
                  <a:schemeClr val="accent1">
                    <a:lumMod val="50000"/>
                  </a:schemeClr>
                </a:solidFill>
              </a:rPr>
              <a:t>Regionale it-systemer</a:t>
            </a:r>
            <a:r>
              <a:rPr lang="da-DK" sz="2400" dirty="0" smtClean="0">
                <a:solidFill>
                  <a:schemeClr val="accent1">
                    <a:lumMod val="50000"/>
                  </a:schemeClr>
                </a:solidFill>
              </a:rPr>
              <a:t>:</a:t>
            </a:r>
          </a:p>
          <a:p>
            <a:pPr lvl="1"/>
            <a:r>
              <a:rPr lang="da-DK" sz="2000" dirty="0" smtClean="0">
                <a:solidFill>
                  <a:schemeClr val="accent1">
                    <a:lumMod val="50000"/>
                  </a:schemeClr>
                </a:solidFill>
              </a:rPr>
              <a:t>Fælles bekendtgørelse for alle regioner </a:t>
            </a:r>
            <a:r>
              <a:rPr lang="da-DK" sz="2000" i="1" dirty="0" smtClean="0">
                <a:solidFill>
                  <a:schemeClr val="accent1">
                    <a:lumMod val="50000"/>
                  </a:schemeClr>
                </a:solidFill>
              </a:rPr>
              <a:t>(skal opdateres)</a:t>
            </a:r>
          </a:p>
          <a:p>
            <a:pPr lvl="1"/>
            <a:endParaRPr lang="da-DK" sz="2000" i="1" dirty="0" smtClean="0">
              <a:solidFill>
                <a:schemeClr val="accent1">
                  <a:lumMod val="50000"/>
                </a:schemeClr>
              </a:solidFill>
            </a:endParaRPr>
          </a:p>
          <a:p>
            <a:pPr lvl="1"/>
            <a:endParaRPr lang="da-DK" sz="2000" i="1" dirty="0">
              <a:solidFill>
                <a:schemeClr val="accent1">
                  <a:lumMod val="50000"/>
                </a:schemeClr>
              </a:solidFill>
            </a:endParaRPr>
          </a:p>
          <a:p>
            <a:pPr lvl="1"/>
            <a:endParaRPr lang="da-DK" sz="2000" i="1" dirty="0" smtClean="0">
              <a:solidFill>
                <a:schemeClr val="accent1">
                  <a:lumMod val="50000"/>
                </a:schemeClr>
              </a:solidFill>
            </a:endParaRPr>
          </a:p>
        </p:txBody>
      </p:sp>
    </p:spTree>
    <p:extLst>
      <p:ext uri="{BB962C8B-B14F-4D97-AF65-F5344CB8AC3E}">
        <p14:creationId xmlns:p14="http://schemas.microsoft.com/office/powerpoint/2010/main" val="3620635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b="1" dirty="0" smtClean="0">
                <a:solidFill>
                  <a:schemeClr val="accent1">
                    <a:lumMod val="50000"/>
                  </a:schemeClr>
                </a:solidFill>
              </a:rPr>
              <a:t>Status for bevaring og kassation i it-systemer</a:t>
            </a:r>
            <a:endParaRPr lang="da-DK" sz="3200" b="1" dirty="0">
              <a:solidFill>
                <a:schemeClr val="accent1">
                  <a:lumMod val="50000"/>
                </a:schemeClr>
              </a:solidFill>
            </a:endParaRPr>
          </a:p>
        </p:txBody>
      </p:sp>
      <p:sp>
        <p:nvSpPr>
          <p:cNvPr id="3" name="Pladsholder til indhold 2"/>
          <p:cNvSpPr>
            <a:spLocks noGrp="1"/>
          </p:cNvSpPr>
          <p:nvPr>
            <p:ph idx="1"/>
          </p:nvPr>
        </p:nvSpPr>
        <p:spPr/>
        <p:txBody>
          <a:bodyPr/>
          <a:lstStyle/>
          <a:p>
            <a:r>
              <a:rPr lang="da-DK" sz="2400" dirty="0" smtClean="0">
                <a:solidFill>
                  <a:schemeClr val="accent1">
                    <a:lumMod val="50000"/>
                  </a:schemeClr>
                </a:solidFill>
              </a:rPr>
              <a:t>Der er bestemmelser for alle it-systemer i staten, regionerne og kommunerne </a:t>
            </a:r>
          </a:p>
          <a:p>
            <a:pPr algn="ctr">
              <a:buFontTx/>
              <a:buChar char="-"/>
            </a:pPr>
            <a:r>
              <a:rPr lang="da-DK" sz="2400" dirty="0" smtClean="0">
                <a:solidFill>
                  <a:schemeClr val="accent1">
                    <a:lumMod val="50000"/>
                  </a:schemeClr>
                </a:solidFill>
              </a:rPr>
              <a:t>som vi kender til </a:t>
            </a:r>
            <a:r>
              <a:rPr lang="da-DK" sz="2400" dirty="0" smtClean="0">
                <a:solidFill>
                  <a:schemeClr val="accent1">
                    <a:lumMod val="50000"/>
                  </a:schemeClr>
                </a:solidFill>
                <a:sym typeface="Wingdings" panose="05000000000000000000" pitchFamily="2" charset="2"/>
              </a:rPr>
              <a:t></a:t>
            </a:r>
            <a:br>
              <a:rPr lang="da-DK" sz="2400" dirty="0" smtClean="0">
                <a:solidFill>
                  <a:schemeClr val="accent1">
                    <a:lumMod val="50000"/>
                  </a:schemeClr>
                </a:solidFill>
                <a:sym typeface="Wingdings" panose="05000000000000000000" pitchFamily="2" charset="2"/>
              </a:rPr>
            </a:br>
            <a:endParaRPr lang="da-DK" sz="2400" dirty="0" smtClean="0">
              <a:solidFill>
                <a:schemeClr val="accent1">
                  <a:lumMod val="50000"/>
                </a:schemeClr>
              </a:solidFill>
              <a:sym typeface="Wingdings" panose="05000000000000000000" pitchFamily="2" charset="2"/>
            </a:endParaRPr>
          </a:p>
          <a:p>
            <a:r>
              <a:rPr lang="da-DK" sz="2400" dirty="0" smtClean="0">
                <a:solidFill>
                  <a:schemeClr val="accent1">
                    <a:lumMod val="50000"/>
                  </a:schemeClr>
                </a:solidFill>
                <a:sym typeface="Wingdings" panose="05000000000000000000" pitchFamily="2" charset="2"/>
              </a:rPr>
              <a:t>Tilsyn med jævne mellemrum både hos staten, kommunerne og regioner</a:t>
            </a:r>
            <a:br>
              <a:rPr lang="da-DK" sz="2400" dirty="0" smtClean="0">
                <a:solidFill>
                  <a:schemeClr val="accent1">
                    <a:lumMod val="50000"/>
                  </a:schemeClr>
                </a:solidFill>
                <a:sym typeface="Wingdings" panose="05000000000000000000" pitchFamily="2" charset="2"/>
              </a:rPr>
            </a:br>
            <a:endParaRPr lang="da-DK" dirty="0" smtClean="0">
              <a:solidFill>
                <a:schemeClr val="accent1">
                  <a:lumMod val="50000"/>
                </a:schemeClr>
              </a:solidFill>
              <a:sym typeface="Wingdings" panose="05000000000000000000" pitchFamily="2" charset="2"/>
            </a:endParaRPr>
          </a:p>
          <a:p>
            <a:r>
              <a:rPr lang="da-DK" sz="2400" dirty="0" smtClean="0">
                <a:solidFill>
                  <a:schemeClr val="accent1">
                    <a:lumMod val="50000"/>
                  </a:schemeClr>
                </a:solidFill>
                <a:sym typeface="Wingdings" panose="05000000000000000000" pitchFamily="2" charset="2"/>
              </a:rPr>
              <a:t>Bekendtgørelser på det kommunale/regionale skal opdateres  for at holde trit med IT-udviklingen og ressortfordelingen mellem stat, region og kommune</a:t>
            </a:r>
          </a:p>
          <a:p>
            <a:endParaRPr lang="da-DK" sz="2400" dirty="0" smtClean="0">
              <a:solidFill>
                <a:schemeClr val="accent1">
                  <a:lumMod val="50000"/>
                </a:schemeClr>
              </a:solidFill>
              <a:sym typeface="Wingdings" panose="05000000000000000000" pitchFamily="2" charset="2"/>
            </a:endParaRPr>
          </a:p>
          <a:p>
            <a:pPr marL="457200" lvl="1" indent="0">
              <a:buNone/>
            </a:pPr>
            <a:endParaRPr lang="da-DK" dirty="0" smtClean="0">
              <a:sym typeface="Wingdings" panose="05000000000000000000" pitchFamily="2" charset="2"/>
            </a:endParaRPr>
          </a:p>
          <a:p>
            <a:pPr marL="457200" lvl="1" indent="0">
              <a:buNone/>
            </a:pPr>
            <a:endParaRPr lang="da-DK" dirty="0"/>
          </a:p>
        </p:txBody>
      </p:sp>
    </p:spTree>
    <p:extLst>
      <p:ext uri="{BB962C8B-B14F-4D97-AF65-F5344CB8AC3E}">
        <p14:creationId xmlns:p14="http://schemas.microsoft.com/office/powerpoint/2010/main" val="245063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solidFill>
                  <a:schemeClr val="accent1">
                    <a:lumMod val="50000"/>
                  </a:schemeClr>
                </a:solidFill>
              </a:rPr>
              <a:t>Udfordringer (</a:t>
            </a:r>
            <a:r>
              <a:rPr lang="da-DK" sz="3600" b="1" dirty="0" err="1" smtClean="0">
                <a:solidFill>
                  <a:schemeClr val="accent1">
                    <a:lumMod val="50000"/>
                  </a:schemeClr>
                </a:solidFill>
              </a:rPr>
              <a:t>utmaningar</a:t>
            </a:r>
            <a:r>
              <a:rPr lang="da-DK" sz="3600" b="1" dirty="0" smtClean="0">
                <a:solidFill>
                  <a:schemeClr val="accent1">
                    <a:lumMod val="75000"/>
                  </a:schemeClr>
                </a:solidFill>
              </a:rPr>
              <a:t>)</a:t>
            </a:r>
            <a:endParaRPr lang="da-DK" sz="3600" b="1" dirty="0">
              <a:solidFill>
                <a:schemeClr val="accent1">
                  <a:lumMod val="75000"/>
                </a:schemeClr>
              </a:solidFill>
            </a:endParaRPr>
          </a:p>
        </p:txBody>
      </p:sp>
      <p:sp>
        <p:nvSpPr>
          <p:cNvPr id="3" name="Pladsholder til indhold 2"/>
          <p:cNvSpPr>
            <a:spLocks noGrp="1"/>
          </p:cNvSpPr>
          <p:nvPr>
            <p:ph idx="1"/>
          </p:nvPr>
        </p:nvSpPr>
        <p:spPr/>
        <p:txBody>
          <a:bodyPr/>
          <a:lstStyle/>
          <a:p>
            <a:r>
              <a:rPr lang="da-DK" sz="2400" dirty="0" smtClean="0">
                <a:solidFill>
                  <a:schemeClr val="accent1">
                    <a:lumMod val="50000"/>
                  </a:schemeClr>
                </a:solidFill>
              </a:rPr>
              <a:t>Persondataforordningen (EU)</a:t>
            </a:r>
          </a:p>
          <a:p>
            <a:pPr lvl="1"/>
            <a:r>
              <a:rPr lang="da-DK" sz="2000" dirty="0" smtClean="0">
                <a:solidFill>
                  <a:schemeClr val="accent1">
                    <a:lumMod val="50000"/>
                  </a:schemeClr>
                </a:solidFill>
              </a:rPr>
              <a:t>Myndighedernes implementering af forordningen fx sletningsfrister</a:t>
            </a:r>
          </a:p>
          <a:p>
            <a:pPr lvl="1"/>
            <a:r>
              <a:rPr lang="da-DK" sz="2000" dirty="0" smtClean="0">
                <a:solidFill>
                  <a:schemeClr val="accent1">
                    <a:lumMod val="50000"/>
                  </a:schemeClr>
                </a:solidFill>
              </a:rPr>
              <a:t>Dataminimering</a:t>
            </a:r>
            <a:endParaRPr lang="da-DK" sz="2000" dirty="0">
              <a:solidFill>
                <a:schemeClr val="accent1">
                  <a:lumMod val="50000"/>
                </a:schemeClr>
              </a:solidFill>
            </a:endParaRPr>
          </a:p>
          <a:p>
            <a:r>
              <a:rPr lang="da-DK" sz="2400" dirty="0" smtClean="0">
                <a:solidFill>
                  <a:schemeClr val="accent1">
                    <a:lumMod val="50000"/>
                  </a:schemeClr>
                </a:solidFill>
              </a:rPr>
              <a:t>Data indsamlet uden hjemmel </a:t>
            </a:r>
            <a:r>
              <a:rPr lang="da-DK" sz="2400" dirty="0">
                <a:solidFill>
                  <a:schemeClr val="accent1">
                    <a:lumMod val="50000"/>
                  </a:schemeClr>
                </a:solidFill>
              </a:rPr>
              <a:t>- </a:t>
            </a:r>
            <a:r>
              <a:rPr lang="da-DK" sz="2400" dirty="0" smtClean="0">
                <a:solidFill>
                  <a:schemeClr val="accent1">
                    <a:lumMod val="50000"/>
                  </a:schemeClr>
                </a:solidFill>
              </a:rPr>
              <a:t> må de arkiveres?</a:t>
            </a:r>
            <a:endParaRPr lang="da-DK" sz="2400" dirty="0">
              <a:solidFill>
                <a:schemeClr val="accent1">
                  <a:lumMod val="50000"/>
                </a:schemeClr>
              </a:solidFill>
            </a:endParaRPr>
          </a:p>
          <a:p>
            <a:r>
              <a:rPr lang="da-DK" sz="2400" dirty="0" smtClean="0">
                <a:solidFill>
                  <a:schemeClr val="accent1">
                    <a:lumMod val="50000"/>
                  </a:schemeClr>
                </a:solidFill>
              </a:rPr>
              <a:t>Arkivlovsudvalg - udfordring eller løftestang? </a:t>
            </a:r>
          </a:p>
          <a:p>
            <a:r>
              <a:rPr lang="da-DK" sz="2400" dirty="0" smtClean="0">
                <a:solidFill>
                  <a:schemeClr val="accent1">
                    <a:lumMod val="50000"/>
                  </a:schemeClr>
                </a:solidFill>
              </a:rPr>
              <a:t>Ressortændring på det statslige område</a:t>
            </a:r>
          </a:p>
          <a:p>
            <a:r>
              <a:rPr lang="da-DK" sz="2400" dirty="0" smtClean="0">
                <a:solidFill>
                  <a:schemeClr val="accent1">
                    <a:lumMod val="50000"/>
                  </a:schemeClr>
                </a:solidFill>
              </a:rPr>
              <a:t>Det kommunale it-landskab bliver mere broget/ differentieret, så det bliver sværere at lave fælles bekendtgørelse</a:t>
            </a:r>
          </a:p>
          <a:p>
            <a:endParaRPr lang="da-DK" dirty="0"/>
          </a:p>
          <a:p>
            <a:pPr marL="0" indent="0">
              <a:buNone/>
            </a:pPr>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800200" cy="164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186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smtClean="0">
                <a:solidFill>
                  <a:schemeClr val="accent1">
                    <a:lumMod val="50000"/>
                  </a:schemeClr>
                </a:solidFill>
              </a:rPr>
              <a:t>Papirarkivalier (1)</a:t>
            </a:r>
            <a:endParaRPr lang="da-DK" sz="3200" b="1" dirty="0">
              <a:solidFill>
                <a:schemeClr val="accent1">
                  <a:lumMod val="50000"/>
                </a:schemeClr>
              </a:solidFill>
            </a:endParaRPr>
          </a:p>
        </p:txBody>
      </p:sp>
      <p:sp>
        <p:nvSpPr>
          <p:cNvPr id="3" name="Pladsholder til indhold 2"/>
          <p:cNvSpPr>
            <a:spLocks noGrp="1"/>
          </p:cNvSpPr>
          <p:nvPr>
            <p:ph idx="1"/>
          </p:nvPr>
        </p:nvSpPr>
        <p:spPr/>
        <p:txBody>
          <a:bodyPr>
            <a:normAutofit/>
          </a:bodyPr>
          <a:lstStyle/>
          <a:p>
            <a:r>
              <a:rPr lang="da-DK" sz="2400" b="1" dirty="0" smtClean="0">
                <a:solidFill>
                  <a:schemeClr val="accent1">
                    <a:lumMod val="50000"/>
                  </a:schemeClr>
                </a:solidFill>
              </a:rPr>
              <a:t>Statslige papirarkivalier</a:t>
            </a:r>
            <a:r>
              <a:rPr lang="da-DK" sz="2400" dirty="0" smtClean="0">
                <a:solidFill>
                  <a:schemeClr val="accent1">
                    <a:lumMod val="50000"/>
                  </a:schemeClr>
                </a:solidFill>
              </a:rPr>
              <a:t>: </a:t>
            </a:r>
          </a:p>
          <a:p>
            <a:pPr lvl="1"/>
            <a:r>
              <a:rPr lang="da-DK" sz="2000" dirty="0" smtClean="0">
                <a:solidFill>
                  <a:schemeClr val="accent1">
                    <a:lumMod val="50000"/>
                  </a:schemeClr>
                </a:solidFill>
              </a:rPr>
              <a:t>Ca. 65 km bevaringsværdige arkivalier tilbage ude hos myndighederne</a:t>
            </a:r>
          </a:p>
          <a:p>
            <a:pPr lvl="1"/>
            <a:r>
              <a:rPr lang="da-DK" sz="2000" dirty="0" smtClean="0">
                <a:solidFill>
                  <a:schemeClr val="accent1">
                    <a:lumMod val="50000"/>
                  </a:schemeClr>
                </a:solidFill>
              </a:rPr>
              <a:t>Bestemmelser udstedes i forbindelse med aflevering</a:t>
            </a:r>
          </a:p>
          <a:p>
            <a:pPr lvl="1"/>
            <a:r>
              <a:rPr lang="da-DK" sz="2000" dirty="0" smtClean="0">
                <a:solidFill>
                  <a:schemeClr val="accent1">
                    <a:lumMod val="50000"/>
                  </a:schemeClr>
                </a:solidFill>
              </a:rPr>
              <a:t>Principper fastholdes for den sidste periode med papir fx 01-princippet for personsager</a:t>
            </a:r>
            <a:br>
              <a:rPr lang="da-DK" sz="2000" dirty="0" smtClean="0">
                <a:solidFill>
                  <a:schemeClr val="accent1">
                    <a:lumMod val="50000"/>
                  </a:schemeClr>
                </a:solidFill>
              </a:rPr>
            </a:br>
            <a:endParaRPr lang="da-DK" sz="2000" dirty="0">
              <a:solidFill>
                <a:schemeClr val="accent1">
                  <a:lumMod val="50000"/>
                </a:schemeClr>
              </a:solidFill>
            </a:endParaRPr>
          </a:p>
          <a:p>
            <a:r>
              <a:rPr lang="da-DK" sz="2400" b="1" dirty="0" smtClean="0">
                <a:solidFill>
                  <a:schemeClr val="accent1">
                    <a:lumMod val="50000"/>
                  </a:schemeClr>
                </a:solidFill>
              </a:rPr>
              <a:t>Kommunale papirarkivalier</a:t>
            </a:r>
            <a:r>
              <a:rPr lang="da-DK" sz="2400" dirty="0" smtClean="0">
                <a:solidFill>
                  <a:schemeClr val="accent1">
                    <a:lumMod val="50000"/>
                  </a:schemeClr>
                </a:solidFill>
              </a:rPr>
              <a:t>:</a:t>
            </a:r>
          </a:p>
          <a:p>
            <a:pPr lvl="1"/>
            <a:r>
              <a:rPr lang="da-DK" sz="2000" dirty="0" smtClean="0">
                <a:solidFill>
                  <a:schemeClr val="accent1">
                    <a:lumMod val="50000"/>
                  </a:schemeClr>
                </a:solidFill>
              </a:rPr>
              <a:t>Ca. 125 km bevaringsværdige arkivalier ude hos kommuner, som skal afleveres til offentligt arkiv</a:t>
            </a:r>
          </a:p>
          <a:p>
            <a:pPr lvl="1"/>
            <a:r>
              <a:rPr lang="da-DK" sz="2000" dirty="0" smtClean="0">
                <a:solidFill>
                  <a:schemeClr val="accent1">
                    <a:lumMod val="50000"/>
                  </a:schemeClr>
                </a:solidFill>
              </a:rPr>
              <a:t>Bestemmelserne findes, og skal ikke umiddelbart opdateres</a:t>
            </a:r>
          </a:p>
          <a:p>
            <a:pPr lvl="1"/>
            <a:r>
              <a:rPr lang="da-DK" sz="2000" dirty="0" smtClean="0">
                <a:solidFill>
                  <a:schemeClr val="accent1">
                    <a:lumMod val="50000"/>
                  </a:schemeClr>
                </a:solidFill>
              </a:rPr>
              <a:t>Principperne er fastholdt gennem de sidste bekendtgørelser herunder 01-princippet for personsager</a:t>
            </a:r>
          </a:p>
          <a:p>
            <a:pPr lvl="1"/>
            <a:endParaRPr lang="da-DK" sz="2400" dirty="0" smtClean="0">
              <a:solidFill>
                <a:schemeClr val="accent1">
                  <a:lumMod val="50000"/>
                </a:schemeClr>
              </a:solidFill>
            </a:endParaRPr>
          </a:p>
        </p:txBody>
      </p:sp>
    </p:spTree>
    <p:extLst>
      <p:ext uri="{BB962C8B-B14F-4D97-AF65-F5344CB8AC3E}">
        <p14:creationId xmlns:p14="http://schemas.microsoft.com/office/powerpoint/2010/main" val="27197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643</Words>
  <Application>Microsoft Office PowerPoint</Application>
  <PresentationFormat>On-screen Show (4:3)</PresentationFormat>
  <Paragraphs>141</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Kontortema</vt:lpstr>
      <vt:lpstr>Status for bevarende och gallring, Danmark Oplæg på Nordisk Arkivakademi, september 2016</vt:lpstr>
      <vt:lpstr>Rigsarkivets organisation</vt:lpstr>
      <vt:lpstr>Vores fælles hukommelse</vt:lpstr>
      <vt:lpstr> Den offentlige sektor Staten, regionerne og kommuner. Ca. halvdelen af kommunerne afleverer til Rigsarkivet </vt:lpstr>
      <vt:lpstr>Overordnede principper  for bevaring og kassation</vt:lpstr>
      <vt:lpstr>Bevaring og kassation i it-systemer </vt:lpstr>
      <vt:lpstr>Status for bevaring og kassation i it-systemer</vt:lpstr>
      <vt:lpstr>Udfordringer (utmaningar)</vt:lpstr>
      <vt:lpstr>Papirarkivalier (1)</vt:lpstr>
      <vt:lpstr>Papirarkivalier (2)</vt:lpstr>
      <vt:lpstr>Udfordringer (utmaningar)</vt:lpstr>
      <vt:lpstr>Forskningsdata – en udfordring</vt:lpstr>
      <vt:lpstr>Forskningsdata i Rigsarkivet</vt:lpstr>
      <vt:lpstr>Den private sektor virksomheder, organisationer, privatpersoner, foreninger ect</vt:lpstr>
      <vt:lpstr>Bevaring på det private område</vt:lpstr>
      <vt:lpstr>Projekter</vt:lpstr>
      <vt:lpstr>Udfordringer</vt:lpstr>
      <vt:lpstr>Spørgsmål?</vt:lpstr>
    </vt:vector>
  </TitlesOfParts>
  <Manager>Njörður Sigurðsson</Manager>
  <Company>Statens Arkiver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give fremtiden en fortid</dc:title>
  <dc:subject>Statusrapport</dc:subject>
  <dc:creator>Mette Hall-Andersen</dc:creator>
  <cp:keywords>Statusrapport</cp:keywords>
  <cp:lastModifiedBy>Benedikt Jónsson</cp:lastModifiedBy>
  <cp:revision>67</cp:revision>
  <cp:lastPrinted>2016-09-23T09:37:57Z</cp:lastPrinted>
  <dcterms:created xsi:type="dcterms:W3CDTF">2015-09-21T13:06:42Z</dcterms:created>
  <dcterms:modified xsi:type="dcterms:W3CDTF">2016-12-19T13:29:00Z</dcterms:modified>
  <cp:category>Statusrapport</cp:category>
</cp:coreProperties>
</file>