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70" r:id="rId2"/>
    <p:sldId id="271" r:id="rId3"/>
    <p:sldId id="282" r:id="rId4"/>
    <p:sldId id="284" r:id="rId5"/>
    <p:sldId id="274" r:id="rId6"/>
    <p:sldId id="277" r:id="rId7"/>
    <p:sldId id="280" r:id="rId8"/>
    <p:sldId id="281" r:id="rId9"/>
    <p:sldId id="285" r:id="rId10"/>
    <p:sldId id="258" r:id="rId11"/>
    <p:sldId id="266" r:id="rId12"/>
    <p:sldId id="260" r:id="rId13"/>
    <p:sldId id="261" r:id="rId14"/>
    <p:sldId id="268" r:id="rId15"/>
    <p:sldId id="269" r:id="rId16"/>
    <p:sldId id="262" r:id="rId17"/>
    <p:sldId id="267" r:id="rId18"/>
    <p:sldId id="265" r:id="rId19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9C1EF-92AA-4588-A764-B31C7CDCE5C2}" type="datetimeFigureOut">
              <a:rPr lang="da-DK" smtClean="0"/>
              <a:t>21-09-2016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AE452B-67A6-4B9A-A09F-4EAE08DE75A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03321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E452B-67A6-4B9A-A09F-4EAE08DE75A1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989232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Årsag til tilladelse til kassation/</a:t>
            </a:r>
            <a:r>
              <a:rPr lang="da-DK" dirty="0" err="1" smtClean="0"/>
              <a:t>gallring</a:t>
            </a:r>
            <a:r>
              <a:rPr lang="da-DK" dirty="0" smtClean="0"/>
              <a:t>: oplysninger fra dokumenter ligger i tabeller – dvs. oplysningerne bevares i anden form.</a:t>
            </a:r>
            <a:r>
              <a:rPr lang="da-DK" baseline="0" dirty="0" smtClean="0"/>
              <a:t> </a:t>
            </a:r>
          </a:p>
          <a:p>
            <a:r>
              <a:rPr lang="da-DK" baseline="0" dirty="0" smtClean="0"/>
              <a:t>Dokumentgruppen findes ikke bevaringsværdig – dem ville vi også have smidt ud hvis de lå i traditionelt papirarkiv. 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E452B-67A6-4B9A-A09F-4EAE08DE75A1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989232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E452B-67A6-4B9A-A09F-4EAE08DE75A1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037316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Systemtabeller</a:t>
            </a:r>
            <a:r>
              <a:rPr lang="da-DK" baseline="0" dirty="0" smtClean="0"/>
              <a:t> er som at fjerne reolen/papirklips o-lign. i papirarkiv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E452B-67A6-4B9A-A09F-4EAE08DE75A1}" type="slidenum">
              <a:rPr lang="da-DK" smtClean="0"/>
              <a:t>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27129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Lovgivning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E452B-67A6-4B9A-A09F-4EAE08DE75A1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757956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Tilskudssager, hvor der er objektive</a:t>
            </a:r>
            <a:r>
              <a:rPr lang="da-DK" baseline="0" dirty="0" smtClean="0"/>
              <a:t> kriterier – ansøgning om familieydelser eller begravelseshjælp</a:t>
            </a:r>
          </a:p>
          <a:p>
            <a:r>
              <a:rPr lang="da-DK" baseline="0" dirty="0" smtClean="0"/>
              <a:t>Driftssager fra det tekniske område, f.eks. vejes vedligeholdelse</a:t>
            </a: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E452B-67A6-4B9A-A09F-4EAE08DE75A1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125361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Staten skal</a:t>
            </a:r>
            <a:r>
              <a:rPr lang="da-DK" baseline="0" dirty="0" smtClean="0"/>
              <a:t> anmelde hvert eneste it-system og vi tager derefter stilling til det konkrete it-system</a:t>
            </a:r>
          </a:p>
          <a:p>
            <a:r>
              <a:rPr lang="da-DK" baseline="0" dirty="0" smtClean="0"/>
              <a:t>Kommunerne skal ikke anmelde deres it-systemer grundet det kommunale selvstyre, og da der er tale om </a:t>
            </a:r>
            <a:r>
              <a:rPr lang="da-DK" baseline="0" dirty="0" err="1" smtClean="0"/>
              <a:t>enstypemyndigheder</a:t>
            </a:r>
            <a:r>
              <a:rPr lang="da-DK" baseline="0" dirty="0" smtClean="0"/>
              <a:t>, tager vi stilling til typer af informationer/systemer, som skal bevares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E452B-67A6-4B9A-A09F-4EAE08DE75A1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326312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Koordineret så oplysninger kun</a:t>
            </a:r>
            <a:r>
              <a:rPr lang="da-DK" baseline="0" dirty="0" smtClean="0"/>
              <a:t> bevares ét sted</a:t>
            </a:r>
          </a:p>
          <a:p>
            <a:r>
              <a:rPr lang="da-DK" baseline="0" dirty="0" smtClean="0"/>
              <a:t>Analyse af hvilke data der findes i kommunerne og hvad der bliver indrapporteret til staten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E452B-67A6-4B9A-A09F-4EAE08DE75A1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15483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Kommunen: Facit, KMD Opera Workbase</a:t>
            </a:r>
          </a:p>
          <a:p>
            <a:r>
              <a:rPr lang="da-DK" dirty="0" smtClean="0"/>
              <a:t>Staten: Det fælles datagrundlag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E452B-67A6-4B9A-A09F-4EAE08DE75A1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696064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Kommunen: </a:t>
            </a:r>
            <a:r>
              <a:rPr lang="da-DK" dirty="0" err="1" smtClean="0"/>
              <a:t>Novax</a:t>
            </a:r>
            <a:r>
              <a:rPr lang="da-DK" dirty="0" smtClean="0"/>
              <a:t>, CSC</a:t>
            </a:r>
            <a:r>
              <a:rPr lang="da-DK" baseline="0" dirty="0" smtClean="0"/>
              <a:t> Omsorg</a:t>
            </a:r>
          </a:p>
          <a:p>
            <a:r>
              <a:rPr lang="da-DK" baseline="0" dirty="0" smtClean="0"/>
              <a:t>Staten: Børnedatabasen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E452B-67A6-4B9A-A09F-4EAE08DE75A1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772035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Staten: Den nationale regulativdatabase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E452B-67A6-4B9A-A09F-4EAE08DE75A1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549037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Staten: Den nationale regulativdatabase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E452B-67A6-4B9A-A09F-4EAE08DE75A1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54903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A3AB2-0231-4471-ADB7-52BA4BE407A2}" type="datetime1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21-09-2016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FEDB9-EC1B-4E0E-83FF-33E1B3B8806B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100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E10C3-4DFC-4183-A5AF-3E20B8F57E8F}" type="datetime1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21-09-2016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FEDB9-EC1B-4E0E-83FF-33E1B3B8806B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833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A67F9-7091-4F54-B165-0E780E78A868}" type="datetime1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21-09-2016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FEDB9-EC1B-4E0E-83FF-33E1B3B8806B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9947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08941-3C9D-4964-B941-592AF9E6DBF9}" type="datetime1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21-09-2016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FEDB9-EC1B-4E0E-83FF-33E1B3B8806B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5433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84A42-DFC2-4F71-A513-A49DD82A1926}" type="datetime1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21-09-2016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FEDB9-EC1B-4E0E-83FF-33E1B3B8806B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5129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E1F13-DA12-42DD-9F22-C727C1A4E0BD}" type="datetime1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21-09-2016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FEDB9-EC1B-4E0E-83FF-33E1B3B8806B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1748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719D0-4C52-4B25-9673-A54693756FEF}" type="datetime1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21-09-2016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FEDB9-EC1B-4E0E-83FF-33E1B3B8806B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078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0778E-9EBB-45AA-863D-14B8A2B9E0CA}" type="datetime1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21-09-2016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FEDB9-EC1B-4E0E-83FF-33E1B3B8806B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77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0778E-9EBB-45AA-863D-14B8A2B9E0CA}" type="datetime1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21-09-2016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FEDB9-EC1B-4E0E-83FF-33E1B3B8806B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957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0778E-9EBB-45AA-863D-14B8A2B9E0CA}" type="datetime1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21-09-2016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FEDB9-EC1B-4E0E-83FF-33E1B3B8806B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985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0778E-9EBB-45AA-863D-14B8A2B9E0CA}" type="datetime1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21-09-2016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FEDB9-EC1B-4E0E-83FF-33E1B3B8806B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666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CB7E5-7C08-4D8F-A9BE-DAE16023FA55}" type="datetime1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21-09-2016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FEDB9-EC1B-4E0E-83FF-33E1B3B8806B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623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686CD-8FF6-46AF-A231-9F95B1B1F144}" type="datetime1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21-09-2016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FEDB9-EC1B-4E0E-83FF-33E1B3B8806B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954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D47FC-1A9F-47BA-A444-37E475DC74AA}" type="datetime1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21-09-2016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FEDB9-EC1B-4E0E-83FF-33E1B3B8806B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247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470E6-734C-412B-852B-A103662F84A4}" type="datetime1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21-09-2016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FEDB9-EC1B-4E0E-83FF-33E1B3B8806B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43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5A194-2E60-46E3-A9E4-31029BDDAE3A}" type="datetime1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21-09-2016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FEDB9-EC1B-4E0E-83FF-33E1B3B8806B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261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1263898"/>
            <a:ext cx="8229600" cy="5809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2132856"/>
            <a:ext cx="8229600" cy="39933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C0778E-9EBB-45AA-863D-14B8A2B9E0CA}" type="datetime1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21-09-2016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EFEDB9-EC1B-4E0E-83FF-33E1B3B8806B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 descr="Rigsarkivets logo" title="Rigsarkivets logo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32656"/>
            <a:ext cx="1080120" cy="553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835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da-DK" sz="2400" dirty="0">
              <a:cs typeface="Arial" panose="020B0604020202020204" pitchFamily="34" charset="0"/>
            </a:endParaRPr>
          </a:p>
          <a:p>
            <a:endParaRPr lang="da-DK" sz="4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a-DK" sz="2800" dirty="0"/>
          </a:p>
          <a:p>
            <a:pPr marL="0" indent="0" algn="ctr">
              <a:buNone/>
            </a:pPr>
            <a:r>
              <a:rPr lang="da-DK" sz="2400" dirty="0" smtClean="0"/>
              <a:t>Birgitte Vedel-Troelsen og Christian Larsen, </a:t>
            </a:r>
          </a:p>
          <a:p>
            <a:pPr marL="0" indent="0" algn="ctr">
              <a:buNone/>
            </a:pPr>
            <a:r>
              <a:rPr lang="da-DK" sz="2400" dirty="0" smtClean="0"/>
              <a:t>Rigsarkivet i København</a:t>
            </a:r>
          </a:p>
          <a:p>
            <a:pPr marL="0" indent="0">
              <a:buNone/>
            </a:pPr>
            <a:endParaRPr lang="da-DK" sz="1800" dirty="0"/>
          </a:p>
          <a:p>
            <a:pPr marL="0" indent="0" algn="ctr">
              <a:buNone/>
            </a:pPr>
            <a:r>
              <a:rPr lang="da-DK" sz="2000" dirty="0" smtClean="0"/>
              <a:t>Nordisk Arkivakademi – seminar om bevarende </a:t>
            </a:r>
            <a:r>
              <a:rPr lang="da-DK" sz="2000" dirty="0" err="1" smtClean="0"/>
              <a:t>och</a:t>
            </a:r>
            <a:r>
              <a:rPr lang="da-DK" sz="2000" dirty="0" smtClean="0"/>
              <a:t> </a:t>
            </a:r>
            <a:r>
              <a:rPr lang="da-DK" sz="2000" dirty="0" err="1" smtClean="0"/>
              <a:t>gallring</a:t>
            </a:r>
            <a:r>
              <a:rPr lang="da-DK" sz="2000" dirty="0" smtClean="0"/>
              <a:t> </a:t>
            </a:r>
          </a:p>
          <a:p>
            <a:pPr marL="0" indent="0" algn="ctr">
              <a:buNone/>
            </a:pPr>
            <a:r>
              <a:rPr lang="da-DK" sz="2000" dirty="0" smtClean="0"/>
              <a:t>Island 26.-27. september 2016</a:t>
            </a:r>
          </a:p>
          <a:p>
            <a:pPr marL="0" indent="0">
              <a:buNone/>
            </a:pPr>
            <a:endParaRPr lang="da-DK" sz="1800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 smtClean="0">
                <a:solidFill>
                  <a:prstClr val="black">
                    <a:tint val="75000"/>
                  </a:prstClr>
                </a:solidFill>
              </a:rPr>
              <a:t>26-09-2016</a:t>
            </a:r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FEDB9-EC1B-4E0E-83FF-33E1B3B8806B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57200" y="1263898"/>
            <a:ext cx="8229600" cy="2525142"/>
          </a:xfrm>
        </p:spPr>
        <p:txBody>
          <a:bodyPr>
            <a:normAutofit/>
          </a:bodyPr>
          <a:lstStyle/>
          <a:p>
            <a:r>
              <a:rPr lang="da-DK" b="1" dirty="0" smtClean="0">
                <a:solidFill>
                  <a:schemeClr val="tx2"/>
                </a:solidFill>
              </a:rPr>
              <a:t>Bevaring og kassation/</a:t>
            </a:r>
            <a:r>
              <a:rPr lang="da-DK" b="1" dirty="0" err="1" smtClean="0">
                <a:solidFill>
                  <a:schemeClr val="tx2"/>
                </a:solidFill>
              </a:rPr>
              <a:t>gallring</a:t>
            </a:r>
            <a:r>
              <a:rPr lang="da-DK" b="1" dirty="0" smtClean="0">
                <a:solidFill>
                  <a:schemeClr val="tx2"/>
                </a:solidFill>
              </a:rPr>
              <a:t> af digitalt skabte arkivalier i Danmark</a:t>
            </a:r>
            <a:endParaRPr lang="da-DK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11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392129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a-DK" sz="2400" dirty="0">
              <a:cs typeface="Arial" panose="020B0604020202020204" pitchFamily="34" charset="0"/>
            </a:endParaRPr>
          </a:p>
          <a:p>
            <a:r>
              <a:rPr lang="da-DK" sz="2400" dirty="0" smtClean="0">
                <a:solidFill>
                  <a:schemeClr val="tx2"/>
                </a:solidFill>
                <a:cs typeface="Arial" panose="020B0604020202020204" pitchFamily="34" charset="0"/>
              </a:rPr>
              <a:t>Kassation/</a:t>
            </a:r>
            <a:r>
              <a:rPr lang="da-DK" sz="2400" dirty="0" err="1" smtClean="0">
                <a:solidFill>
                  <a:schemeClr val="tx2"/>
                </a:solidFill>
                <a:cs typeface="Arial" panose="020B0604020202020204" pitchFamily="34" charset="0"/>
              </a:rPr>
              <a:t>gallring</a:t>
            </a:r>
            <a:r>
              <a:rPr lang="da-DK" sz="2400" dirty="0" smtClean="0">
                <a:solidFill>
                  <a:schemeClr val="tx2"/>
                </a:solidFill>
                <a:cs typeface="Arial" panose="020B0604020202020204" pitchFamily="34" charset="0"/>
              </a:rPr>
              <a:t> af dokumenter i ESDH-systemer</a:t>
            </a:r>
          </a:p>
          <a:p>
            <a:r>
              <a:rPr lang="da-DK" sz="2400" dirty="0" smtClean="0">
                <a:solidFill>
                  <a:schemeClr val="tx2"/>
                </a:solidFill>
                <a:cs typeface="Arial" panose="020B0604020202020204" pitchFamily="34" charset="0"/>
              </a:rPr>
              <a:t>Kassation/</a:t>
            </a:r>
            <a:r>
              <a:rPr lang="da-DK" sz="2400" dirty="0" err="1" smtClean="0">
                <a:solidFill>
                  <a:schemeClr val="tx2"/>
                </a:solidFill>
                <a:cs typeface="Arial" panose="020B0604020202020204" pitchFamily="34" charset="0"/>
              </a:rPr>
              <a:t>gallring</a:t>
            </a:r>
            <a:r>
              <a:rPr lang="da-DK" sz="2400" dirty="0" smtClean="0">
                <a:solidFill>
                  <a:schemeClr val="tx2"/>
                </a:solidFill>
                <a:cs typeface="Arial" panose="020B0604020202020204" pitchFamily="34" charset="0"/>
              </a:rPr>
              <a:t> af tabeller i it-systemer </a:t>
            </a:r>
            <a:endParaRPr lang="da-DK" sz="2400" dirty="0">
              <a:solidFill>
                <a:schemeClr val="tx2"/>
              </a:solidFill>
            </a:endParaRP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 smtClean="0">
                <a:solidFill>
                  <a:prstClr val="black">
                    <a:tint val="75000"/>
                  </a:prstClr>
                </a:solidFill>
              </a:rPr>
              <a:t>26-09-2016</a:t>
            </a:r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FEDB9-EC1B-4E0E-83FF-33E1B3B8806B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/>
              <a:t/>
            </a:r>
            <a:br>
              <a:rPr lang="da-DK" dirty="0" smtClean="0"/>
            </a:br>
            <a:r>
              <a:rPr lang="da-DK" dirty="0"/>
              <a:t/>
            </a:r>
            <a:br>
              <a:rPr lang="da-DK" dirty="0"/>
            </a:br>
            <a:r>
              <a:rPr lang="da-DK" dirty="0" smtClean="0">
                <a:solidFill>
                  <a:schemeClr val="tx2"/>
                </a:solidFill>
              </a:rPr>
              <a:t>Kassation/</a:t>
            </a:r>
            <a:r>
              <a:rPr lang="da-DK" dirty="0" err="1" smtClean="0">
                <a:solidFill>
                  <a:schemeClr val="tx2"/>
                </a:solidFill>
              </a:rPr>
              <a:t>gallring</a:t>
            </a:r>
            <a:r>
              <a:rPr lang="da-DK" dirty="0" smtClean="0">
                <a:solidFill>
                  <a:schemeClr val="tx2"/>
                </a:solidFill>
              </a:rPr>
              <a:t> i it-systemer	ved aflevering</a:t>
            </a:r>
            <a:br>
              <a:rPr lang="da-DK" dirty="0" smtClean="0">
                <a:solidFill>
                  <a:schemeClr val="tx2"/>
                </a:solidFill>
              </a:rPr>
            </a:br>
            <a:endParaRPr lang="da-DK" dirty="0">
              <a:solidFill>
                <a:schemeClr val="tx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455902"/>
            <a:ext cx="2901756" cy="1611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10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a-DK" sz="2400" dirty="0" smtClean="0">
                <a:solidFill>
                  <a:schemeClr val="tx2"/>
                </a:solidFill>
                <a:cs typeface="Arial" panose="020B0604020202020204" pitchFamily="34" charset="0"/>
              </a:rPr>
              <a:t>Udgangspunkt: totalbevaring </a:t>
            </a:r>
          </a:p>
          <a:p>
            <a:r>
              <a:rPr lang="da-DK" sz="2400" dirty="0">
                <a:solidFill>
                  <a:schemeClr val="tx2"/>
                </a:solidFill>
                <a:cs typeface="Arial" panose="020B0604020202020204" pitchFamily="34" charset="0"/>
              </a:rPr>
              <a:t>M</a:t>
            </a:r>
            <a:r>
              <a:rPr lang="da-DK" sz="2400" dirty="0" smtClean="0">
                <a:solidFill>
                  <a:schemeClr val="tx2"/>
                </a:solidFill>
                <a:cs typeface="Arial" panose="020B0604020202020204" pitchFamily="34" charset="0"/>
              </a:rPr>
              <a:t>yndigheder kan ansøge om lov til at kassere </a:t>
            </a:r>
            <a:r>
              <a:rPr lang="da-DK" sz="2400" dirty="0" err="1" smtClean="0">
                <a:solidFill>
                  <a:schemeClr val="tx2"/>
                </a:solidFill>
                <a:cs typeface="Arial" panose="020B0604020202020204" pitchFamily="34" charset="0"/>
              </a:rPr>
              <a:t>saggrupper</a:t>
            </a:r>
            <a:r>
              <a:rPr lang="da-DK" sz="2400" dirty="0" smtClean="0">
                <a:solidFill>
                  <a:schemeClr val="tx2"/>
                </a:solidFill>
                <a:cs typeface="Arial" panose="020B0604020202020204" pitchFamily="34" charset="0"/>
              </a:rPr>
              <a:t> med mange </a:t>
            </a:r>
            <a:r>
              <a:rPr lang="da-DK" sz="2400" dirty="0" err="1" smtClean="0">
                <a:solidFill>
                  <a:schemeClr val="tx2"/>
                </a:solidFill>
                <a:cs typeface="Arial" panose="020B0604020202020204" pitchFamily="34" charset="0"/>
              </a:rPr>
              <a:t>enstypesager</a:t>
            </a:r>
            <a:r>
              <a:rPr lang="da-DK" sz="2400" dirty="0" smtClean="0">
                <a:solidFill>
                  <a:schemeClr val="tx2"/>
                </a:solidFill>
                <a:cs typeface="Arial" panose="020B0604020202020204" pitchFamily="34" charset="0"/>
              </a:rPr>
              <a:t>. </a:t>
            </a:r>
          </a:p>
          <a:p>
            <a:r>
              <a:rPr lang="da-DK" sz="2400" dirty="0" smtClean="0">
                <a:solidFill>
                  <a:schemeClr val="tx2"/>
                </a:solidFill>
                <a:cs typeface="Arial" panose="020B0604020202020204" pitchFamily="34" charset="0"/>
              </a:rPr>
              <a:t>Dispensation til kassation gives af Rigsarkivet </a:t>
            </a:r>
          </a:p>
          <a:p>
            <a:pPr marL="0" indent="0">
              <a:buNone/>
            </a:pPr>
            <a:r>
              <a:rPr lang="da-DK" sz="2400" dirty="0" smtClean="0">
                <a:solidFill>
                  <a:schemeClr val="tx2"/>
                </a:solidFill>
                <a:cs typeface="Arial" panose="020B0604020202020204" pitchFamily="34" charset="0"/>
              </a:rPr>
              <a:t>	F.eks.: </a:t>
            </a:r>
          </a:p>
          <a:p>
            <a:pPr marL="0" indent="0">
              <a:buNone/>
            </a:pPr>
            <a:r>
              <a:rPr lang="da-DK" sz="2400" dirty="0">
                <a:solidFill>
                  <a:schemeClr val="tx2"/>
                </a:solidFill>
                <a:cs typeface="Arial" panose="020B0604020202020204" pitchFamily="34" charset="0"/>
              </a:rPr>
              <a:t>	</a:t>
            </a:r>
            <a:r>
              <a:rPr lang="da-DK" sz="2400" dirty="0" smtClean="0">
                <a:solidFill>
                  <a:schemeClr val="tx2"/>
                </a:solidFill>
                <a:cs typeface="Arial" panose="020B0604020202020204" pitchFamily="34" charset="0"/>
              </a:rPr>
              <a:t>- ansøgninger om tilskud</a:t>
            </a:r>
          </a:p>
          <a:p>
            <a:pPr marL="0" indent="0">
              <a:buNone/>
            </a:pPr>
            <a:r>
              <a:rPr lang="da-DK" sz="2400" dirty="0" smtClean="0">
                <a:solidFill>
                  <a:schemeClr val="tx2"/>
                </a:solidFill>
                <a:cs typeface="Arial" panose="020B0604020202020204" pitchFamily="34" charset="0"/>
              </a:rPr>
              <a:t>	- registreringsafgifter til biler </a:t>
            </a:r>
          </a:p>
          <a:p>
            <a:endParaRPr lang="da-DK" sz="2400" dirty="0" smtClean="0">
              <a:solidFill>
                <a:schemeClr val="tx2"/>
              </a:solidFill>
              <a:cs typeface="Arial" panose="020B0604020202020204" pitchFamily="34" charset="0"/>
            </a:endParaRPr>
          </a:p>
          <a:p>
            <a:r>
              <a:rPr lang="da-DK" sz="2400" dirty="0" smtClean="0">
                <a:solidFill>
                  <a:schemeClr val="tx2"/>
                </a:solidFill>
                <a:cs typeface="Arial" panose="020B0604020202020204" pitchFamily="34" charset="0"/>
              </a:rPr>
              <a:t>Der tages stilling i hvert enkelt tilfælde – Rigsarkivet bestemmer</a:t>
            </a:r>
          </a:p>
          <a:p>
            <a:pPr marL="0" indent="0">
              <a:buNone/>
            </a:pPr>
            <a:endParaRPr lang="da-DK" sz="2400" dirty="0" smtClean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a-DK" sz="2400" dirty="0">
              <a:cs typeface="Arial" panose="020B0604020202020204" pitchFamily="34" charset="0"/>
            </a:endParaRPr>
          </a:p>
          <a:p>
            <a:endParaRPr lang="da-DK" sz="4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a-DK" sz="2800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 smtClean="0">
                <a:solidFill>
                  <a:prstClr val="black">
                    <a:tint val="75000"/>
                  </a:prstClr>
                </a:solidFill>
              </a:rPr>
              <a:t>26-09-2016</a:t>
            </a:r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FEDB9-EC1B-4E0E-83FF-33E1B3B8806B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>
                <a:solidFill>
                  <a:schemeClr val="tx2"/>
                </a:solidFill>
              </a:rPr>
              <a:t>Kassation/</a:t>
            </a:r>
            <a:r>
              <a:rPr lang="da-DK" dirty="0" err="1" smtClean="0">
                <a:solidFill>
                  <a:schemeClr val="tx2"/>
                </a:solidFill>
              </a:rPr>
              <a:t>gallring</a:t>
            </a:r>
            <a:r>
              <a:rPr lang="da-DK" dirty="0" smtClean="0">
                <a:solidFill>
                  <a:schemeClr val="tx2"/>
                </a:solidFill>
              </a:rPr>
              <a:t> af dokumenter - stat</a:t>
            </a:r>
            <a:endParaRPr lang="da-DK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79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da-DK" sz="2400" dirty="0" smtClean="0">
              <a:cs typeface="Arial" panose="020B0604020202020204" pitchFamily="34" charset="0"/>
            </a:endParaRPr>
          </a:p>
          <a:p>
            <a:r>
              <a:rPr lang="da-DK" sz="3400" dirty="0" smtClean="0">
                <a:solidFill>
                  <a:schemeClr val="tx2"/>
                </a:solidFill>
                <a:cs typeface="Arial" panose="020B0604020202020204" pitchFamily="34" charset="0"/>
              </a:rPr>
              <a:t>Cirkulæreskrivelse om kassation (</a:t>
            </a:r>
            <a:r>
              <a:rPr lang="da-DK" sz="3400" dirty="0" err="1" smtClean="0">
                <a:solidFill>
                  <a:schemeClr val="tx2"/>
                </a:solidFill>
                <a:cs typeface="Arial" panose="020B0604020202020204" pitchFamily="34" charset="0"/>
              </a:rPr>
              <a:t>gallring</a:t>
            </a:r>
            <a:r>
              <a:rPr lang="da-DK" sz="3400" dirty="0" smtClean="0">
                <a:solidFill>
                  <a:schemeClr val="tx2"/>
                </a:solidFill>
                <a:cs typeface="Arial" panose="020B0604020202020204" pitchFamily="34" charset="0"/>
              </a:rPr>
              <a:t>) af dokumenter i kommunernes it-systemer</a:t>
            </a:r>
          </a:p>
          <a:p>
            <a:pPr lvl="1">
              <a:buFont typeface="Arial" panose="020B0604020202020204" pitchFamily="34" charset="0"/>
              <a:buChar char="•"/>
            </a:pPr>
            <a:endParaRPr lang="da-DK" sz="3400" dirty="0" smtClean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da-DK" sz="3400" dirty="0">
                <a:solidFill>
                  <a:schemeClr val="tx2"/>
                </a:solidFill>
                <a:cs typeface="Arial" panose="020B0604020202020204" pitchFamily="34" charset="0"/>
              </a:rPr>
              <a:t>	</a:t>
            </a:r>
            <a:r>
              <a:rPr lang="da-DK" sz="3400" dirty="0" smtClean="0">
                <a:solidFill>
                  <a:schemeClr val="tx2"/>
                </a:solidFill>
                <a:cs typeface="Arial" panose="020B0604020202020204" pitchFamily="34" charset="0"/>
              </a:rPr>
              <a:t>Næsten alle kommuner anvender en fælleskommunal 	journalplan (registreringsplan/</a:t>
            </a:r>
            <a:r>
              <a:rPr lang="da-DK" sz="3400" dirty="0" err="1" smtClean="0">
                <a:solidFill>
                  <a:schemeClr val="tx2"/>
                </a:solidFill>
                <a:cs typeface="Arial" panose="020B0604020202020204" pitchFamily="34" charset="0"/>
              </a:rPr>
              <a:t>arkivnøkkel</a:t>
            </a:r>
            <a:r>
              <a:rPr lang="da-DK" sz="3400" dirty="0" smtClean="0">
                <a:solidFill>
                  <a:schemeClr val="tx2"/>
                </a:solidFill>
                <a:cs typeface="Arial" panose="020B0604020202020204" pitchFamily="34" charset="0"/>
              </a:rPr>
              <a:t>)</a:t>
            </a:r>
          </a:p>
          <a:p>
            <a:pPr marL="457200" lvl="1" indent="0">
              <a:buNone/>
            </a:pPr>
            <a:endParaRPr lang="da-DK" sz="3400" dirty="0" smtClean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da-DK" sz="3400" dirty="0" smtClean="0">
                <a:solidFill>
                  <a:schemeClr val="tx2"/>
                </a:solidFill>
                <a:cs typeface="Arial" panose="020B0604020202020204" pitchFamily="34" charset="0"/>
              </a:rPr>
              <a:t>	Kassation/</a:t>
            </a:r>
            <a:r>
              <a:rPr lang="da-DK" sz="3400" dirty="0" err="1" smtClean="0">
                <a:solidFill>
                  <a:schemeClr val="tx2"/>
                </a:solidFill>
                <a:cs typeface="Arial" panose="020B0604020202020204" pitchFamily="34" charset="0"/>
              </a:rPr>
              <a:t>gallring</a:t>
            </a:r>
            <a:r>
              <a:rPr lang="da-DK" sz="3400" dirty="0" smtClean="0">
                <a:solidFill>
                  <a:schemeClr val="tx2"/>
                </a:solidFill>
                <a:cs typeface="Arial" panose="020B0604020202020204" pitchFamily="34" charset="0"/>
              </a:rPr>
              <a:t> ud fra registreringsplan/</a:t>
            </a:r>
            <a:r>
              <a:rPr lang="da-DK" sz="3400" dirty="0" err="1" smtClean="0">
                <a:solidFill>
                  <a:schemeClr val="tx2"/>
                </a:solidFill>
                <a:cs typeface="Arial" panose="020B0604020202020204" pitchFamily="34" charset="0"/>
              </a:rPr>
              <a:t>arkivnøkkel</a:t>
            </a:r>
            <a:endParaRPr lang="da-DK" sz="3400" dirty="0" smtClean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da-DK" sz="3400" dirty="0" smtClean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da-DK" sz="3400" dirty="0">
                <a:solidFill>
                  <a:schemeClr val="tx2"/>
                </a:solidFill>
                <a:cs typeface="Arial" panose="020B0604020202020204" pitchFamily="34" charset="0"/>
              </a:rPr>
              <a:t>	</a:t>
            </a:r>
            <a:r>
              <a:rPr lang="da-DK" sz="3400" dirty="0" smtClean="0">
                <a:solidFill>
                  <a:schemeClr val="tx2"/>
                </a:solidFill>
                <a:cs typeface="Arial" panose="020B0604020202020204" pitchFamily="34" charset="0"/>
              </a:rPr>
              <a:t>De enkelte punkter er bestemt til at bevares eller 	kasseres/gallres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da-DK" sz="2000" dirty="0" smtClean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da-DK" sz="2400" dirty="0" smtClean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a-DK" sz="2400" dirty="0">
              <a:cs typeface="Arial" panose="020B0604020202020204" pitchFamily="34" charset="0"/>
            </a:endParaRPr>
          </a:p>
          <a:p>
            <a:endParaRPr lang="da-DK" sz="4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a-DK" sz="2800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 smtClean="0">
                <a:solidFill>
                  <a:prstClr val="black">
                    <a:tint val="75000"/>
                  </a:prstClr>
                </a:solidFill>
              </a:rPr>
              <a:t>26-09-2016</a:t>
            </a:r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FEDB9-EC1B-4E0E-83FF-33E1B3B8806B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>
                <a:solidFill>
                  <a:schemeClr val="tx2"/>
                </a:solidFill>
              </a:rPr>
              <a:t>Kassation/</a:t>
            </a:r>
            <a:r>
              <a:rPr lang="da-DK" dirty="0" err="1" smtClean="0">
                <a:solidFill>
                  <a:schemeClr val="tx2"/>
                </a:solidFill>
              </a:rPr>
              <a:t>gallring</a:t>
            </a:r>
            <a:r>
              <a:rPr lang="da-DK" dirty="0" smtClean="0">
                <a:solidFill>
                  <a:schemeClr val="tx2"/>
                </a:solidFill>
              </a:rPr>
              <a:t> af dokumenter - kommune</a:t>
            </a:r>
            <a:endParaRPr lang="da-DK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66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2555776" y="2636912"/>
            <a:ext cx="6131024" cy="348925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a-DK" sz="2400" dirty="0">
              <a:cs typeface="Arial" panose="020B0604020202020204" pitchFamily="34" charset="0"/>
            </a:endParaRPr>
          </a:p>
          <a:p>
            <a:r>
              <a:rPr lang="da-DK" sz="2400" dirty="0" smtClean="0">
                <a:solidFill>
                  <a:schemeClr val="tx2"/>
                </a:solidFill>
                <a:cs typeface="Arial" panose="020B0604020202020204" pitchFamily="34" charset="0"/>
              </a:rPr>
              <a:t>God kvalitet i ordningen af dokumenter</a:t>
            </a:r>
          </a:p>
          <a:p>
            <a:endParaRPr lang="da-DK" sz="2400" dirty="0" smtClean="0">
              <a:solidFill>
                <a:schemeClr val="tx2"/>
              </a:solidFill>
              <a:cs typeface="Arial" panose="020B0604020202020204" pitchFamily="34" charset="0"/>
            </a:endParaRPr>
          </a:p>
          <a:p>
            <a:r>
              <a:rPr lang="da-DK" sz="2400" dirty="0" smtClean="0">
                <a:solidFill>
                  <a:schemeClr val="tx2"/>
                </a:solidFill>
                <a:cs typeface="Arial" panose="020B0604020202020204" pitchFamily="34" charset="0"/>
              </a:rPr>
              <a:t>Dokumenter skal ligge i de rigtige grupper i registreringsplan/</a:t>
            </a:r>
            <a:r>
              <a:rPr lang="da-DK" sz="2400" dirty="0" err="1" smtClean="0">
                <a:solidFill>
                  <a:schemeClr val="tx2"/>
                </a:solidFill>
                <a:cs typeface="Arial" panose="020B0604020202020204" pitchFamily="34" charset="0"/>
              </a:rPr>
              <a:t>arkivnøkkel</a:t>
            </a:r>
            <a:endParaRPr lang="da-DK" sz="2400" dirty="0" smtClean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a-DK" sz="2400" dirty="0" smtClean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a-DK" sz="2400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da-DK" sz="2400" dirty="0" smtClean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a-DK" sz="2400" dirty="0">
              <a:cs typeface="Arial" panose="020B0604020202020204" pitchFamily="34" charset="0"/>
            </a:endParaRPr>
          </a:p>
          <a:p>
            <a:endParaRPr lang="da-DK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a-DK" sz="2800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 smtClean="0">
                <a:solidFill>
                  <a:prstClr val="black">
                    <a:tint val="75000"/>
                  </a:prstClr>
                </a:solidFill>
              </a:rPr>
              <a:t>26-09-2016</a:t>
            </a:r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FEDB9-EC1B-4E0E-83FF-33E1B3B8806B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57200" y="1263898"/>
            <a:ext cx="8229600" cy="1517030"/>
          </a:xfrm>
        </p:spPr>
        <p:txBody>
          <a:bodyPr>
            <a:normAutofit/>
          </a:bodyPr>
          <a:lstStyle/>
          <a:p>
            <a:r>
              <a:rPr lang="da-DK" dirty="0" smtClean="0">
                <a:solidFill>
                  <a:schemeClr val="tx2"/>
                </a:solidFill>
              </a:rPr>
              <a:t>Forudsætning </a:t>
            </a:r>
            <a:r>
              <a:rPr lang="da-DK" dirty="0">
                <a:solidFill>
                  <a:schemeClr val="tx2"/>
                </a:solidFill>
              </a:rPr>
              <a:t>for kassation af </a:t>
            </a:r>
            <a:r>
              <a:rPr lang="da-DK" dirty="0" smtClean="0">
                <a:solidFill>
                  <a:schemeClr val="tx2"/>
                </a:solidFill>
              </a:rPr>
              <a:t>dokumenter</a:t>
            </a:r>
            <a:endParaRPr lang="da-DK" dirty="0">
              <a:solidFill>
                <a:schemeClr val="tx2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92896"/>
            <a:ext cx="1872208" cy="2677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051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sz="2400" dirty="0" smtClean="0">
                <a:solidFill>
                  <a:schemeClr val="tx2"/>
                </a:solidFill>
                <a:cs typeface="Arial" panose="020B0604020202020204" pitchFamily="34" charset="0"/>
              </a:rPr>
              <a:t>Gennemgang af databasen ved aflevering</a:t>
            </a:r>
          </a:p>
          <a:p>
            <a:pPr marL="0" indent="0">
              <a:buNone/>
            </a:pPr>
            <a:endParaRPr lang="da-DK" sz="2400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r>
              <a:rPr lang="da-DK" sz="2400" dirty="0" smtClean="0">
                <a:solidFill>
                  <a:schemeClr val="tx2"/>
                </a:solidFill>
                <a:cs typeface="Arial" panose="020B0604020202020204" pitchFamily="34" charset="0"/>
              </a:rPr>
              <a:t>Databasetypen har indflydelse på håndtering af aflevering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a-DK" sz="2400" dirty="0" smtClean="0">
                <a:solidFill>
                  <a:schemeClr val="tx2"/>
                </a:solidFill>
                <a:cs typeface="Arial" panose="020B0604020202020204" pitchFamily="34" charset="0"/>
              </a:rPr>
              <a:t>Udtræk af databaser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a-DK" sz="2400" dirty="0" smtClean="0">
                <a:solidFill>
                  <a:schemeClr val="tx2"/>
                </a:solidFill>
                <a:cs typeface="Arial" panose="020B0604020202020204" pitchFamily="34" charset="0"/>
              </a:rPr>
              <a:t>Bevaring og kassation/</a:t>
            </a:r>
            <a:r>
              <a:rPr lang="da-DK" sz="2400" dirty="0" err="1" smtClean="0">
                <a:solidFill>
                  <a:schemeClr val="tx2"/>
                </a:solidFill>
                <a:cs typeface="Arial" panose="020B0604020202020204" pitchFamily="34" charset="0"/>
              </a:rPr>
              <a:t>gallring</a:t>
            </a:r>
            <a:r>
              <a:rPr lang="da-DK" sz="2400" dirty="0" smtClean="0">
                <a:solidFill>
                  <a:schemeClr val="tx2"/>
                </a:solidFill>
                <a:cs typeface="Arial" panose="020B0604020202020204" pitchFamily="34" charset="0"/>
              </a:rPr>
              <a:t> i tabeller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a-DK" sz="2400" dirty="0" smtClean="0">
                <a:solidFill>
                  <a:schemeClr val="tx2"/>
                </a:solidFill>
                <a:cs typeface="Arial" panose="020B0604020202020204" pitchFamily="34" charset="0"/>
              </a:rPr>
              <a:t>Totalbevaring – alt arkiveres</a:t>
            </a:r>
            <a:r>
              <a:rPr lang="da-DK" sz="2400" dirty="0">
                <a:solidFill>
                  <a:schemeClr val="tx2"/>
                </a:solidFill>
                <a:cs typeface="Arial" panose="020B0604020202020204" pitchFamily="34" charset="0"/>
              </a:rPr>
              <a:t>	</a:t>
            </a:r>
          </a:p>
          <a:p>
            <a:pPr marL="0" indent="0" algn="ctr">
              <a:buNone/>
            </a:pPr>
            <a:endParaRPr lang="da-DK" sz="2400" dirty="0" smtClean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a-DK" sz="2400" dirty="0">
              <a:cs typeface="Arial" panose="020B0604020202020204" pitchFamily="34" charset="0"/>
            </a:endParaRPr>
          </a:p>
          <a:p>
            <a:endParaRPr lang="da-DK" sz="4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a-DK" sz="2800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 smtClean="0">
                <a:solidFill>
                  <a:prstClr val="black">
                    <a:tint val="75000"/>
                  </a:prstClr>
                </a:solidFill>
              </a:rPr>
              <a:t>26-09-2016</a:t>
            </a:r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FEDB9-EC1B-4E0E-83FF-33E1B3B8806B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>
                <a:solidFill>
                  <a:schemeClr val="tx2"/>
                </a:solidFill>
              </a:rPr>
              <a:t>Kassation i it-systemet ved aflevering</a:t>
            </a:r>
            <a:endParaRPr lang="da-DK" dirty="0">
              <a:solidFill>
                <a:schemeClr val="tx2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376" y="4166754"/>
            <a:ext cx="2664297" cy="1964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373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da-DK" sz="2400" dirty="0"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da-DK" sz="2400" dirty="0" smtClean="0">
              <a:cs typeface="Arial" panose="020B0604020202020204" pitchFamily="34" charset="0"/>
            </a:endParaRPr>
          </a:p>
          <a:p>
            <a:r>
              <a:rPr lang="da-DK" sz="2400" dirty="0" smtClean="0">
                <a:solidFill>
                  <a:schemeClr val="tx2"/>
                </a:solidFill>
                <a:cs typeface="Arial" panose="020B0604020202020204" pitchFamily="34" charset="0"/>
              </a:rPr>
              <a:t>SAP</a:t>
            </a:r>
          </a:p>
          <a:p>
            <a:r>
              <a:rPr lang="da-DK" sz="2400" dirty="0" smtClean="0">
                <a:solidFill>
                  <a:schemeClr val="tx2"/>
                </a:solidFill>
                <a:cs typeface="Arial" panose="020B0604020202020204" pitchFamily="34" charset="0"/>
              </a:rPr>
              <a:t>Ofte økonomisystemer </a:t>
            </a:r>
          </a:p>
          <a:p>
            <a:r>
              <a:rPr lang="da-DK" sz="2400" dirty="0" smtClean="0">
                <a:solidFill>
                  <a:schemeClr val="tx2"/>
                </a:solidFill>
                <a:cs typeface="Arial" panose="020B0604020202020204" pitchFamily="34" charset="0"/>
              </a:rPr>
              <a:t>Enorme systemer (tusindvis af tabeller)</a:t>
            </a:r>
            <a:endParaRPr lang="da-DK" sz="2400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r>
              <a:rPr lang="da-DK" sz="2400" dirty="0" smtClean="0">
                <a:solidFill>
                  <a:schemeClr val="tx2"/>
                </a:solidFill>
                <a:cs typeface="Arial" panose="020B0604020202020204" pitchFamily="34" charset="0"/>
              </a:rPr>
              <a:t>Løsning: definere udtræk</a:t>
            </a:r>
          </a:p>
          <a:p>
            <a:pPr marL="400050" lvl="1" indent="0">
              <a:buNone/>
            </a:pPr>
            <a:r>
              <a:rPr lang="da-DK" sz="2400" dirty="0" smtClean="0">
                <a:solidFill>
                  <a:schemeClr val="tx2"/>
                </a:solidFill>
                <a:cs typeface="Arial" panose="020B0604020202020204" pitchFamily="34" charset="0"/>
              </a:rPr>
              <a:t>Arkivering baseret på ønskede oplysninger udtrukket i ny database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 smtClean="0">
                <a:solidFill>
                  <a:prstClr val="black">
                    <a:tint val="75000"/>
                  </a:prstClr>
                </a:solidFill>
              </a:rPr>
              <a:t>26-09-2016</a:t>
            </a:r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FEDB9-EC1B-4E0E-83FF-33E1B3B8806B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>
                <a:solidFill>
                  <a:schemeClr val="tx2"/>
                </a:solidFill>
              </a:rPr>
              <a:t/>
            </a:r>
            <a:br>
              <a:rPr lang="da-DK" dirty="0" smtClean="0">
                <a:solidFill>
                  <a:schemeClr val="tx2"/>
                </a:solidFill>
              </a:rPr>
            </a:br>
            <a:r>
              <a:rPr lang="da-DK" dirty="0">
                <a:solidFill>
                  <a:schemeClr val="tx2"/>
                </a:solidFill>
              </a:rPr>
              <a:t/>
            </a:r>
            <a:br>
              <a:rPr lang="da-DK" dirty="0">
                <a:solidFill>
                  <a:schemeClr val="tx2"/>
                </a:solidFill>
              </a:rPr>
            </a:br>
            <a:r>
              <a:rPr lang="da-DK" dirty="0" smtClean="0">
                <a:solidFill>
                  <a:schemeClr val="tx2"/>
                </a:solidFill>
              </a:rPr>
              <a:t>Kassation i it-systemet ved aflevering</a:t>
            </a:r>
            <a:br>
              <a:rPr lang="da-DK" dirty="0" smtClean="0">
                <a:solidFill>
                  <a:schemeClr val="tx2"/>
                </a:solidFill>
              </a:rPr>
            </a:br>
            <a:r>
              <a:rPr lang="da-DK" dirty="0" smtClean="0">
                <a:solidFill>
                  <a:schemeClr val="tx2"/>
                </a:solidFill>
              </a:rPr>
              <a:t/>
            </a:r>
            <a:br>
              <a:rPr lang="da-DK" dirty="0" smtClean="0">
                <a:solidFill>
                  <a:schemeClr val="tx2"/>
                </a:solidFill>
              </a:rPr>
            </a:br>
            <a:r>
              <a:rPr lang="da-DK" sz="4000" dirty="0" smtClean="0">
                <a:solidFill>
                  <a:schemeClr val="tx2"/>
                </a:solidFill>
              </a:rPr>
              <a:t>Udtræk af databaser</a:t>
            </a:r>
            <a:endParaRPr lang="da-DK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77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a-DK" sz="2400" dirty="0" smtClean="0">
                <a:solidFill>
                  <a:schemeClr val="tx2"/>
                </a:solidFill>
                <a:cs typeface="Arial" panose="020B0604020202020204" pitchFamily="34" charset="0"/>
              </a:rPr>
              <a:t>Bevaring/kassation i tabeller</a:t>
            </a:r>
            <a:endParaRPr lang="da-DK" sz="2400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da-DK" sz="2400" dirty="0" smtClean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a-DK" sz="2400" dirty="0">
              <a:cs typeface="Arial" panose="020B0604020202020204" pitchFamily="34" charset="0"/>
            </a:endParaRPr>
          </a:p>
          <a:p>
            <a:endParaRPr lang="da-DK" sz="4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a-DK" sz="2800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 smtClean="0">
                <a:solidFill>
                  <a:prstClr val="black">
                    <a:tint val="75000"/>
                  </a:prstClr>
                </a:solidFill>
              </a:rPr>
              <a:t>26-09-2016</a:t>
            </a:r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FEDB9-EC1B-4E0E-83FF-33E1B3B8806B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>
                <a:solidFill>
                  <a:schemeClr val="tx2"/>
                </a:solidFill>
              </a:rPr>
              <a:t>Kassation i it-systemer</a:t>
            </a:r>
            <a:endParaRPr lang="da-DK" dirty="0">
              <a:solidFill>
                <a:schemeClr val="tx2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003" y="2573206"/>
            <a:ext cx="6215843" cy="4096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ivision 7"/>
          <p:cNvSpPr/>
          <p:nvPr/>
        </p:nvSpPr>
        <p:spPr>
          <a:xfrm>
            <a:off x="3131840" y="4594068"/>
            <a:ext cx="457200" cy="288032"/>
          </a:xfrm>
          <a:prstGeom prst="mathDivid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9" name="Division 8"/>
          <p:cNvSpPr/>
          <p:nvPr/>
        </p:nvSpPr>
        <p:spPr>
          <a:xfrm>
            <a:off x="5580112" y="3160342"/>
            <a:ext cx="457200" cy="288032"/>
          </a:xfrm>
          <a:prstGeom prst="mathDivid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Plus 9"/>
          <p:cNvSpPr/>
          <p:nvPr/>
        </p:nvSpPr>
        <p:spPr>
          <a:xfrm>
            <a:off x="2051720" y="3474691"/>
            <a:ext cx="360040" cy="340666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775" y="3290888"/>
            <a:ext cx="298450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5589240"/>
            <a:ext cx="298450" cy="28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577247"/>
            <a:ext cx="292100" cy="28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049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504056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da-DK" sz="4400" dirty="0" smtClean="0">
                <a:solidFill>
                  <a:schemeClr val="tx2"/>
                </a:solidFill>
                <a:cs typeface="Arial" panose="020B0604020202020204" pitchFamily="34" charset="0"/>
              </a:rPr>
              <a:t>Hvad?</a:t>
            </a:r>
          </a:p>
          <a:p>
            <a:r>
              <a:rPr lang="da-DK" sz="4400" dirty="0" smtClean="0">
                <a:solidFill>
                  <a:schemeClr val="tx2"/>
                </a:solidFill>
                <a:cs typeface="Arial" panose="020B0604020202020204" pitchFamily="34" charset="0"/>
              </a:rPr>
              <a:t>Tomme/ubrugte tabeller</a:t>
            </a:r>
          </a:p>
          <a:p>
            <a:r>
              <a:rPr lang="da-DK" sz="4400" dirty="0" smtClean="0">
                <a:solidFill>
                  <a:schemeClr val="tx2"/>
                </a:solidFill>
                <a:cs typeface="Arial" panose="020B0604020202020204" pitchFamily="34" charset="0"/>
              </a:rPr>
              <a:t>Systemtabeller – tabeller til at styre systemet, programopsætning </a:t>
            </a:r>
            <a:r>
              <a:rPr lang="da-DK" sz="4400" dirty="0" err="1" smtClean="0">
                <a:solidFill>
                  <a:schemeClr val="tx2"/>
                </a:solidFill>
                <a:cs typeface="Arial" panose="020B0604020202020204" pitchFamily="34" charset="0"/>
              </a:rPr>
              <a:t>o.lign</a:t>
            </a:r>
            <a:r>
              <a:rPr lang="da-DK" sz="4400" dirty="0" smtClean="0">
                <a:solidFill>
                  <a:schemeClr val="tx2"/>
                </a:solidFill>
                <a:cs typeface="Arial" panose="020B0604020202020204" pitchFamily="34" charset="0"/>
              </a:rPr>
              <a:t>.</a:t>
            </a:r>
          </a:p>
          <a:p>
            <a:r>
              <a:rPr lang="da-DK" sz="4400" dirty="0" smtClean="0">
                <a:solidFill>
                  <a:schemeClr val="tx2"/>
                </a:solidFill>
                <a:cs typeface="Arial" panose="020B0604020202020204" pitchFamily="34" charset="0"/>
              </a:rPr>
              <a:t>Vurdering af formål med bevaring af it-systemet og fjerne det, som ikke understøtter formålet</a:t>
            </a:r>
          </a:p>
          <a:p>
            <a:pPr marL="0" indent="0">
              <a:buNone/>
            </a:pPr>
            <a:endParaRPr lang="da-DK" sz="4400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a-DK" sz="4400" dirty="0" smtClean="0">
                <a:solidFill>
                  <a:schemeClr val="tx2"/>
                </a:solidFill>
                <a:cs typeface="Arial" panose="020B0604020202020204" pitchFamily="34" charset="0"/>
              </a:rPr>
              <a:t>Hvorfor? </a:t>
            </a:r>
          </a:p>
          <a:p>
            <a:r>
              <a:rPr lang="da-DK" sz="4400" dirty="0" smtClean="0">
                <a:solidFill>
                  <a:schemeClr val="tx2"/>
                </a:solidFill>
                <a:cs typeface="Arial" panose="020B0604020202020204" pitchFamily="34" charset="0"/>
              </a:rPr>
              <a:t>Kun bevare relevant materiale – historisk uinteressant materiale fjernes</a:t>
            </a:r>
          </a:p>
          <a:p>
            <a:r>
              <a:rPr lang="da-DK" sz="4400" dirty="0">
                <a:solidFill>
                  <a:schemeClr val="tx2"/>
                </a:solidFill>
                <a:cs typeface="Arial" panose="020B0604020202020204" pitchFamily="34" charset="0"/>
              </a:rPr>
              <a:t>Gøre systemerne mere overskuelige </a:t>
            </a:r>
            <a:endParaRPr lang="da-DK" sz="4400" dirty="0" smtClean="0">
              <a:solidFill>
                <a:schemeClr val="tx2"/>
              </a:solidFill>
              <a:cs typeface="Arial" panose="020B0604020202020204" pitchFamily="34" charset="0"/>
            </a:endParaRPr>
          </a:p>
          <a:p>
            <a:r>
              <a:rPr lang="da-DK" sz="4400" dirty="0" smtClean="0">
                <a:solidFill>
                  <a:schemeClr val="tx2"/>
                </a:solidFill>
                <a:cs typeface="Arial" panose="020B0604020202020204" pitchFamily="34" charset="0"/>
              </a:rPr>
              <a:t>Nemmere at genbruge</a:t>
            </a:r>
            <a:endParaRPr lang="da-DK" sz="4400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a-DK" sz="2400" dirty="0" smtClean="0">
              <a:solidFill>
                <a:schemeClr val="tx2"/>
              </a:solidFill>
              <a:cs typeface="Arial" panose="020B0604020202020204" pitchFamily="34" charset="0"/>
            </a:endParaRPr>
          </a:p>
          <a:p>
            <a:endParaRPr lang="da-DK" sz="2400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a-DK" sz="2400" dirty="0" smtClean="0">
                <a:solidFill>
                  <a:schemeClr val="tx2"/>
                </a:solidFill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da-DK" sz="2400" dirty="0">
                <a:solidFill>
                  <a:schemeClr val="tx2"/>
                </a:solidFill>
                <a:cs typeface="Arial" panose="020B0604020202020204" pitchFamily="34" charset="0"/>
              </a:rPr>
              <a:t>	</a:t>
            </a:r>
            <a:r>
              <a:rPr lang="da-DK" sz="2400" dirty="0" smtClean="0">
                <a:solidFill>
                  <a:schemeClr val="tx2"/>
                </a:solidFill>
                <a:cs typeface="Arial" panose="020B0604020202020204" pitchFamily="34" charset="0"/>
              </a:rPr>
              <a:t>	</a:t>
            </a:r>
            <a:endParaRPr lang="da-DK" sz="2400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da-DK" sz="2400" dirty="0" smtClean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a-DK" sz="2400" dirty="0">
              <a:cs typeface="Arial" panose="020B0604020202020204" pitchFamily="34" charset="0"/>
            </a:endParaRPr>
          </a:p>
          <a:p>
            <a:endParaRPr lang="da-DK" sz="4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a-DK" sz="2800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 smtClean="0">
                <a:solidFill>
                  <a:prstClr val="black">
                    <a:tint val="75000"/>
                  </a:prstClr>
                </a:solidFill>
              </a:rPr>
              <a:t>26-09-2016</a:t>
            </a:r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FEDB9-EC1B-4E0E-83FF-33E1B3B8806B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>
                <a:solidFill>
                  <a:schemeClr val="tx2"/>
                </a:solidFill>
              </a:rPr>
              <a:t>Bevaring/kassation af tabeller</a:t>
            </a:r>
            <a:endParaRPr lang="da-DK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73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da-DK" sz="2400" dirty="0"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da-DK" sz="2400" dirty="0" smtClean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a-DK" sz="2400" dirty="0">
              <a:cs typeface="Arial" panose="020B0604020202020204" pitchFamily="34" charset="0"/>
            </a:endParaRPr>
          </a:p>
          <a:p>
            <a:endParaRPr lang="da-DK" sz="4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a-DK" sz="2800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 smtClean="0">
                <a:solidFill>
                  <a:prstClr val="black">
                    <a:tint val="75000"/>
                  </a:prstClr>
                </a:solidFill>
              </a:rPr>
              <a:t>26-09-2016</a:t>
            </a:r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FEDB9-EC1B-4E0E-83FF-33E1B3B8806B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da-DK" dirty="0" smtClean="0">
                <a:solidFill>
                  <a:schemeClr val="tx2"/>
                </a:solidFill>
              </a:rPr>
              <a:t>Spørgsmål?</a:t>
            </a:r>
            <a:endParaRPr lang="da-DK" dirty="0">
              <a:solidFill>
                <a:schemeClr val="tx2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988840"/>
            <a:ext cx="4067497" cy="4238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749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/>
            </a:r>
            <a:br>
              <a:rPr lang="da-DK" dirty="0"/>
            </a:br>
            <a:r>
              <a:rPr lang="da-DK" dirty="0"/>
              <a:t/>
            </a:r>
            <a:br>
              <a:rPr lang="da-DK" dirty="0"/>
            </a:br>
            <a:r>
              <a:rPr lang="da-DK" dirty="0" smtClean="0">
                <a:solidFill>
                  <a:schemeClr val="tx2"/>
                </a:solidFill>
              </a:rPr>
              <a:t>Hvad bliver bevaret af digitale data i Danmark?</a:t>
            </a:r>
            <a:r>
              <a:rPr lang="da-DK" dirty="0">
                <a:solidFill>
                  <a:schemeClr val="tx2"/>
                </a:solidFill>
              </a:rPr>
              <a:t/>
            </a:r>
            <a:br>
              <a:rPr lang="da-DK" dirty="0">
                <a:solidFill>
                  <a:schemeClr val="tx2"/>
                </a:solidFill>
              </a:rPr>
            </a:b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7544" y="2636912"/>
            <a:ext cx="8229600" cy="3993307"/>
          </a:xfrm>
        </p:spPr>
        <p:txBody>
          <a:bodyPr>
            <a:normAutofit/>
          </a:bodyPr>
          <a:lstStyle/>
          <a:p>
            <a:r>
              <a:rPr lang="da-DK" sz="2400" dirty="0" smtClean="0">
                <a:solidFill>
                  <a:schemeClr val="tx2"/>
                </a:solidFill>
                <a:cs typeface="Arial" panose="020B0604020202020204" pitchFamily="34" charset="0"/>
              </a:rPr>
              <a:t>Data, som dokumenterer vidtrækkende eller generelle bestemmelser med virkning for hele samfundet, eller som </a:t>
            </a:r>
            <a:r>
              <a:rPr lang="da-DK" sz="2400" dirty="0">
                <a:solidFill>
                  <a:schemeClr val="tx2"/>
                </a:solidFill>
                <a:cs typeface="Arial" panose="020B0604020202020204" pitchFamily="34" charset="0"/>
              </a:rPr>
              <a:t>dokumenterer effekten af disse </a:t>
            </a:r>
            <a:r>
              <a:rPr lang="da-DK" sz="2400" dirty="0" smtClean="0">
                <a:solidFill>
                  <a:schemeClr val="tx2"/>
                </a:solidFill>
                <a:cs typeface="Arial" panose="020B0604020202020204" pitchFamily="34" charset="0"/>
              </a:rPr>
              <a:t>bestemmelser</a:t>
            </a:r>
          </a:p>
          <a:p>
            <a:r>
              <a:rPr lang="da-DK" sz="2400" dirty="0">
                <a:solidFill>
                  <a:schemeClr val="tx2"/>
                </a:solidFill>
                <a:cs typeface="Arial" panose="020B0604020202020204" pitchFamily="34" charset="0"/>
              </a:rPr>
              <a:t>Data, som dokumenterer væsentlige indgreb eller beslutninger, som vedrører den enkelte borger</a:t>
            </a:r>
          </a:p>
          <a:p>
            <a:r>
              <a:rPr lang="da-DK" sz="2400" dirty="0" smtClean="0">
                <a:solidFill>
                  <a:schemeClr val="tx2"/>
                </a:solidFill>
                <a:cs typeface="Arial" panose="020B0604020202020204" pitchFamily="34" charset="0"/>
              </a:rPr>
              <a:t>Data</a:t>
            </a:r>
            <a:r>
              <a:rPr lang="da-DK" sz="2400" dirty="0">
                <a:solidFill>
                  <a:schemeClr val="tx2"/>
                </a:solidFill>
                <a:cs typeface="Arial" panose="020B0604020202020204" pitchFamily="34" charset="0"/>
              </a:rPr>
              <a:t>, hvis informationer er grundlæggende for offentlig planlægning</a:t>
            </a:r>
          </a:p>
          <a:p>
            <a:r>
              <a:rPr lang="da-DK" sz="2400" dirty="0" smtClean="0">
                <a:solidFill>
                  <a:schemeClr val="tx2"/>
                </a:solidFill>
                <a:cs typeface="Arial" panose="020B0604020202020204" pitchFamily="34" charset="0"/>
              </a:rPr>
              <a:t>Data</a:t>
            </a:r>
            <a:r>
              <a:rPr lang="da-DK" sz="2400" dirty="0">
                <a:solidFill>
                  <a:schemeClr val="tx2"/>
                </a:solidFill>
                <a:cs typeface="Arial" panose="020B0604020202020204" pitchFamily="34" charset="0"/>
              </a:rPr>
              <a:t>, som dokumenterer offentlig aktivitet, hvor udfaldet ikke er regelbundet og dermed uforudsigeligt</a:t>
            </a:r>
            <a:endParaRPr lang="da-DK" sz="2400" dirty="0"/>
          </a:p>
          <a:p>
            <a:endParaRPr lang="da-DK" sz="2400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 smtClean="0">
                <a:solidFill>
                  <a:prstClr val="black">
                    <a:tint val="75000"/>
                  </a:prstClr>
                </a:solidFill>
              </a:rPr>
              <a:t>26-09-2016</a:t>
            </a:r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FEDB9-EC1B-4E0E-83FF-33E1B3B8806B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 descr="\\OfflineCachedDFS\USR\RedirectedFolders\racla\Desktop\Lovgivning_DigitalBevari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192" y="3284984"/>
            <a:ext cx="1728192" cy="200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442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/>
            </a:r>
            <a:br>
              <a:rPr lang="da-DK" dirty="0"/>
            </a:br>
            <a:r>
              <a:rPr lang="da-DK" dirty="0"/>
              <a:t/>
            </a:r>
            <a:br>
              <a:rPr lang="da-DK" dirty="0"/>
            </a:br>
            <a:r>
              <a:rPr lang="da-DK" dirty="0" smtClean="0">
                <a:solidFill>
                  <a:schemeClr val="tx2"/>
                </a:solidFill>
              </a:rPr>
              <a:t>Hvad bliver ikke bevaret af digitale data i Danmark?</a:t>
            </a:r>
            <a:r>
              <a:rPr lang="da-DK" dirty="0">
                <a:solidFill>
                  <a:schemeClr val="tx2"/>
                </a:solidFill>
              </a:rPr>
              <a:t/>
            </a:r>
            <a:br>
              <a:rPr lang="da-DK" dirty="0">
                <a:solidFill>
                  <a:schemeClr val="tx2"/>
                </a:solidFill>
              </a:rPr>
            </a:b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7544" y="2636912"/>
            <a:ext cx="8229600" cy="3993307"/>
          </a:xfrm>
        </p:spPr>
        <p:txBody>
          <a:bodyPr>
            <a:normAutofit/>
          </a:bodyPr>
          <a:lstStyle/>
          <a:p>
            <a:r>
              <a:rPr lang="da-DK" sz="2400" dirty="0" smtClean="0">
                <a:solidFill>
                  <a:schemeClr val="tx2"/>
                </a:solidFill>
                <a:cs typeface="Arial" panose="020B0604020202020204" pitchFamily="34" charset="0"/>
              </a:rPr>
              <a:t>Data, som dokumenterer offentlig aktivitet, hvor udfaldet er regelbundet og dermed forudsigeligt</a:t>
            </a:r>
          </a:p>
          <a:p>
            <a:r>
              <a:rPr lang="da-DK" sz="2400" dirty="0" smtClean="0">
                <a:solidFill>
                  <a:schemeClr val="tx2"/>
                </a:solidFill>
                <a:cs typeface="Arial" panose="020B0604020202020204" pitchFamily="34" charset="0"/>
              </a:rPr>
              <a:t>Data, som dokumenterer afgørelser etc. af mindre vidtrækkende betydning</a:t>
            </a:r>
          </a:p>
          <a:p>
            <a:r>
              <a:rPr lang="da-DK" sz="2400" dirty="0" smtClean="0">
                <a:solidFill>
                  <a:schemeClr val="tx2"/>
                </a:solidFill>
                <a:cs typeface="Arial" panose="020B0604020202020204" pitchFamily="34" charset="0"/>
              </a:rPr>
              <a:t>Data, som kun omfatter en meget lille del af samfundet</a:t>
            </a:r>
            <a:endParaRPr lang="da-DK" sz="2400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 smtClean="0">
                <a:solidFill>
                  <a:prstClr val="black">
                    <a:tint val="75000"/>
                  </a:prstClr>
                </a:solidFill>
              </a:rPr>
              <a:t>26-09-2016</a:t>
            </a:r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FEDB9-EC1B-4E0E-83FF-33E1B3B8806B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37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/>
            </a:r>
            <a:br>
              <a:rPr lang="da-DK" dirty="0"/>
            </a:br>
            <a:r>
              <a:rPr lang="da-DK" dirty="0"/>
              <a:t/>
            </a:r>
            <a:br>
              <a:rPr lang="da-DK" dirty="0"/>
            </a:br>
            <a:r>
              <a:rPr lang="da-DK" dirty="0" smtClean="0">
                <a:solidFill>
                  <a:schemeClr val="tx2"/>
                </a:solidFill>
              </a:rPr>
              <a:t>Hvordan laver vi bevaringsbestemmelser? (1)</a:t>
            </a:r>
            <a:r>
              <a:rPr lang="da-DK" dirty="0">
                <a:solidFill>
                  <a:schemeClr val="tx2"/>
                </a:solidFill>
              </a:rPr>
              <a:t/>
            </a:r>
            <a:br>
              <a:rPr lang="da-DK" dirty="0">
                <a:solidFill>
                  <a:schemeClr val="tx2"/>
                </a:solidFill>
              </a:rPr>
            </a:b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7544" y="2636912"/>
            <a:ext cx="8229600" cy="3993307"/>
          </a:xfrm>
        </p:spPr>
        <p:txBody>
          <a:bodyPr>
            <a:normAutofit/>
          </a:bodyPr>
          <a:lstStyle/>
          <a:p>
            <a:r>
              <a:rPr lang="da-DK" sz="2400" dirty="0" smtClean="0">
                <a:solidFill>
                  <a:schemeClr val="tx2"/>
                </a:solidFill>
                <a:cs typeface="Arial" panose="020B0604020202020204" pitchFamily="34" charset="0"/>
              </a:rPr>
              <a:t>Staten: Bestemmelse til myndigheden om bevaring eller kassation (</a:t>
            </a:r>
            <a:r>
              <a:rPr lang="da-DK" sz="2400" dirty="0" err="1" smtClean="0">
                <a:solidFill>
                  <a:schemeClr val="tx2"/>
                </a:solidFill>
                <a:cs typeface="Arial" panose="020B0604020202020204" pitchFamily="34" charset="0"/>
              </a:rPr>
              <a:t>gallring</a:t>
            </a:r>
            <a:r>
              <a:rPr lang="da-DK" sz="2400" dirty="0" smtClean="0">
                <a:solidFill>
                  <a:schemeClr val="tx2"/>
                </a:solidFill>
                <a:cs typeface="Arial" panose="020B0604020202020204" pitchFamily="34" charset="0"/>
              </a:rPr>
              <a:t>) til det konkrete it-system</a:t>
            </a:r>
          </a:p>
          <a:p>
            <a:r>
              <a:rPr lang="da-DK" sz="2400" dirty="0" smtClean="0">
                <a:solidFill>
                  <a:schemeClr val="tx2"/>
                </a:solidFill>
                <a:cs typeface="Arial" panose="020B0604020202020204" pitchFamily="34" charset="0"/>
              </a:rPr>
              <a:t>Kommuner og regioner: Fælles bestemmelser for alle landets 98 kommuner og 5 regioner om hvilke typer af it-systemer, der skal bevares</a:t>
            </a:r>
            <a:endParaRPr lang="da-DK" sz="2400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 smtClean="0">
                <a:solidFill>
                  <a:prstClr val="black">
                    <a:tint val="75000"/>
                  </a:prstClr>
                </a:solidFill>
              </a:rPr>
              <a:t>26-09-2016</a:t>
            </a:r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FEDB9-EC1B-4E0E-83FF-33E1B3B8806B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555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/>
            </a:r>
            <a:br>
              <a:rPr lang="da-DK" dirty="0"/>
            </a:br>
            <a:r>
              <a:rPr lang="da-DK" dirty="0"/>
              <a:t/>
            </a:r>
            <a:br>
              <a:rPr lang="da-DK" dirty="0"/>
            </a:br>
            <a:r>
              <a:rPr lang="da-DK" dirty="0" smtClean="0">
                <a:solidFill>
                  <a:schemeClr val="tx2"/>
                </a:solidFill>
              </a:rPr>
              <a:t>Hvordan laver vi bevaringsbestemmelser? (2)</a:t>
            </a:r>
            <a:r>
              <a:rPr lang="da-DK" dirty="0">
                <a:solidFill>
                  <a:schemeClr val="tx2"/>
                </a:solidFill>
              </a:rPr>
              <a:t/>
            </a:r>
            <a:br>
              <a:rPr lang="da-DK" dirty="0">
                <a:solidFill>
                  <a:schemeClr val="tx2"/>
                </a:solidFill>
              </a:rPr>
            </a:b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7544" y="2636912"/>
            <a:ext cx="8229600" cy="3993307"/>
          </a:xfrm>
        </p:spPr>
        <p:txBody>
          <a:bodyPr>
            <a:normAutofit/>
          </a:bodyPr>
          <a:lstStyle/>
          <a:p>
            <a:r>
              <a:rPr lang="da-DK" sz="2400" dirty="0" smtClean="0">
                <a:solidFill>
                  <a:schemeClr val="tx2"/>
                </a:solidFill>
                <a:cs typeface="Arial" panose="020B0604020202020204" pitchFamily="34" charset="0"/>
              </a:rPr>
              <a:t>Koordineret bevaring og kassation af it-systemer og dokumenter i it-systemer</a:t>
            </a:r>
          </a:p>
          <a:p>
            <a:r>
              <a:rPr lang="da-DK" sz="2400" dirty="0" smtClean="0">
                <a:solidFill>
                  <a:schemeClr val="tx2"/>
                </a:solidFill>
                <a:cs typeface="Arial" panose="020B0604020202020204" pitchFamily="34" charset="0"/>
              </a:rPr>
              <a:t>Dataflowsanalyse, det vil sige, hvilke data fra kommuner/regioner der indrapporteres til staten</a:t>
            </a:r>
          </a:p>
          <a:p>
            <a:r>
              <a:rPr lang="da-DK" sz="2400" dirty="0">
                <a:solidFill>
                  <a:schemeClr val="tx2"/>
                </a:solidFill>
                <a:cs typeface="Arial" panose="020B0604020202020204" pitchFamily="34" charset="0"/>
              </a:rPr>
              <a:t>Koordineret bevaring og kassation af it-systemer </a:t>
            </a:r>
            <a:endParaRPr lang="da-DK" sz="2400" dirty="0" smtClean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a-DK" sz="2400" dirty="0" smtClean="0">
                <a:solidFill>
                  <a:schemeClr val="tx2"/>
                </a:solidFill>
                <a:cs typeface="Arial" panose="020B0604020202020204" pitchFamily="34" charset="0"/>
              </a:rPr>
              <a:t>      og dokumenter </a:t>
            </a:r>
            <a:r>
              <a:rPr lang="da-DK" sz="2400" dirty="0">
                <a:solidFill>
                  <a:schemeClr val="tx2"/>
                </a:solidFill>
                <a:cs typeface="Arial" panose="020B0604020202020204" pitchFamily="34" charset="0"/>
              </a:rPr>
              <a:t>i it-systemer</a:t>
            </a:r>
          </a:p>
          <a:p>
            <a:r>
              <a:rPr lang="da-DK" sz="2400" dirty="0">
                <a:solidFill>
                  <a:schemeClr val="tx2"/>
                </a:solidFill>
                <a:cs typeface="Arial" panose="020B0604020202020204" pitchFamily="34" charset="0"/>
              </a:rPr>
              <a:t>Dataflowsanalyse, det vil sige, hvilke data fra kommuner/regioner der indrapporteres til staten</a:t>
            </a:r>
          </a:p>
          <a:p>
            <a:pPr marL="0" indent="0">
              <a:buNone/>
            </a:pPr>
            <a:endParaRPr lang="da-DK" sz="2400" dirty="0" smtClean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 smtClean="0">
                <a:solidFill>
                  <a:prstClr val="black">
                    <a:tint val="75000"/>
                  </a:prstClr>
                </a:solidFill>
              </a:rPr>
              <a:t>26-09-2016</a:t>
            </a:r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FEDB9-EC1B-4E0E-83FF-33E1B3B8806B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\\OfflineCachedDFS\USR\RedirectedFolders\racla\Desktop\Vaelge_DigitalBevari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4644" y="4005064"/>
            <a:ext cx="2048268" cy="224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583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700808"/>
            <a:ext cx="8229600" cy="580926"/>
          </a:xfrm>
        </p:spPr>
        <p:txBody>
          <a:bodyPr>
            <a:normAutofit fontScale="90000"/>
          </a:bodyPr>
          <a:lstStyle/>
          <a:p>
            <a:r>
              <a:rPr lang="da-DK" dirty="0" smtClean="0">
                <a:solidFill>
                  <a:schemeClr val="tx2"/>
                </a:solidFill>
              </a:rPr>
              <a:t>Resultat af dataflowsanalyse (1)</a:t>
            </a:r>
            <a:br>
              <a:rPr lang="da-DK" dirty="0" smtClean="0">
                <a:solidFill>
                  <a:schemeClr val="tx2"/>
                </a:solidFill>
              </a:rPr>
            </a:br>
            <a:r>
              <a:rPr lang="da-DK" dirty="0">
                <a:solidFill>
                  <a:schemeClr val="tx2"/>
                </a:solidFill>
              </a:rPr>
              <a:t>A</a:t>
            </a:r>
            <a:r>
              <a:rPr lang="da-DK" dirty="0" smtClean="0">
                <a:solidFill>
                  <a:schemeClr val="tx2"/>
                </a:solidFill>
              </a:rPr>
              <a:t>rbejdsmarkedsområdet </a:t>
            </a:r>
            <a:r>
              <a:rPr lang="da-DK" dirty="0" smtClean="0">
                <a:solidFill>
                  <a:schemeClr val="tx2"/>
                </a:solidFill>
              </a:rPr>
              <a:t/>
            </a:r>
            <a:br>
              <a:rPr lang="da-DK" dirty="0" smtClean="0">
                <a:solidFill>
                  <a:schemeClr val="tx2"/>
                </a:solidFill>
              </a:rPr>
            </a:br>
            <a:r>
              <a:rPr lang="da-DK" dirty="0" smtClean="0">
                <a:solidFill>
                  <a:schemeClr val="tx2"/>
                </a:solidFill>
              </a:rPr>
              <a:t>(</a:t>
            </a:r>
            <a:r>
              <a:rPr lang="da-DK" dirty="0" smtClean="0">
                <a:solidFill>
                  <a:schemeClr val="tx2"/>
                </a:solidFill>
              </a:rPr>
              <a:t>NAV/</a:t>
            </a:r>
            <a:r>
              <a:rPr lang="da-DK" dirty="0" err="1" smtClean="0">
                <a:solidFill>
                  <a:schemeClr val="tx2"/>
                </a:solidFill>
              </a:rPr>
              <a:t>Arbetsförmedlingen</a:t>
            </a:r>
            <a:r>
              <a:rPr lang="da-DK" dirty="0" smtClean="0">
                <a:solidFill>
                  <a:schemeClr val="tx2"/>
                </a:solidFill>
              </a:rPr>
              <a:t>)</a:t>
            </a:r>
            <a:endParaRPr lang="da-DK" dirty="0">
              <a:solidFill>
                <a:schemeClr val="tx2"/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7544" y="3212976"/>
            <a:ext cx="8229600" cy="3993307"/>
          </a:xfrm>
        </p:spPr>
        <p:txBody>
          <a:bodyPr>
            <a:normAutofit/>
          </a:bodyPr>
          <a:lstStyle/>
          <a:p>
            <a:r>
              <a:rPr lang="da-DK" sz="2400" dirty="0" smtClean="0">
                <a:solidFill>
                  <a:schemeClr val="tx2"/>
                </a:solidFill>
                <a:cs typeface="Arial" panose="020B0604020202020204" pitchFamily="34" charset="0"/>
              </a:rPr>
              <a:t>Lokalt it-system i kommunens jobcenter til jobsøgende, sygdomsramte, flygtninge – alt sammen personer, som skal i beskæftigelse</a:t>
            </a:r>
          </a:p>
          <a:p>
            <a:r>
              <a:rPr lang="da-DK" sz="2400" dirty="0" smtClean="0">
                <a:solidFill>
                  <a:schemeClr val="tx2"/>
                </a:solidFill>
                <a:cs typeface="Arial" panose="020B0604020202020204" pitchFamily="34" charset="0"/>
              </a:rPr>
              <a:t>Hovedparten af registerdata indberettes til it-systemet Det Fælles Datagrundlag hos Styrelsen for Arbejdsmarked og Rekruttering (STAR)</a:t>
            </a:r>
          </a:p>
          <a:p>
            <a:r>
              <a:rPr lang="da-DK" sz="2400" dirty="0" smtClean="0">
                <a:solidFill>
                  <a:schemeClr val="tx2"/>
                </a:solidFill>
                <a:cs typeface="Arial" panose="020B0604020202020204" pitchFamily="34" charset="0"/>
              </a:rPr>
              <a:t>Det lokale system kasseres – det statslige med data fra alle landets kommuner ét sted bevares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 smtClean="0">
                <a:solidFill>
                  <a:prstClr val="black">
                    <a:tint val="75000"/>
                  </a:prstClr>
                </a:solidFill>
              </a:rPr>
              <a:t>26-09-2016</a:t>
            </a:r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FEDB9-EC1B-4E0E-83FF-33E1B3B8806B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185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556792"/>
            <a:ext cx="8229600" cy="580926"/>
          </a:xfrm>
        </p:spPr>
        <p:txBody>
          <a:bodyPr>
            <a:normAutofit fontScale="90000"/>
          </a:bodyPr>
          <a:lstStyle/>
          <a:p>
            <a:r>
              <a:rPr lang="da-DK" dirty="0" smtClean="0">
                <a:solidFill>
                  <a:schemeClr val="tx2"/>
                </a:solidFill>
              </a:rPr>
              <a:t>Resultat af dataflowsanalyse (2)</a:t>
            </a:r>
            <a:br>
              <a:rPr lang="da-DK" dirty="0" smtClean="0">
                <a:solidFill>
                  <a:schemeClr val="tx2"/>
                </a:solidFill>
              </a:rPr>
            </a:br>
            <a:r>
              <a:rPr lang="da-DK" dirty="0" smtClean="0">
                <a:solidFill>
                  <a:schemeClr val="tx2"/>
                </a:solidFill>
              </a:rPr>
              <a:t>Børneomsorgsområdet </a:t>
            </a:r>
            <a:r>
              <a:rPr lang="da-DK" dirty="0" smtClean="0">
                <a:solidFill>
                  <a:schemeClr val="tx2"/>
                </a:solidFill>
              </a:rPr>
              <a:t/>
            </a:r>
            <a:br>
              <a:rPr lang="da-DK" dirty="0" smtClean="0">
                <a:solidFill>
                  <a:schemeClr val="tx2"/>
                </a:solidFill>
              </a:rPr>
            </a:br>
            <a:r>
              <a:rPr lang="da-DK" dirty="0" smtClean="0">
                <a:solidFill>
                  <a:schemeClr val="tx2"/>
                </a:solidFill>
              </a:rPr>
              <a:t>(</a:t>
            </a:r>
            <a:r>
              <a:rPr lang="da-DK" dirty="0" err="1" smtClean="0">
                <a:solidFill>
                  <a:schemeClr val="tx2"/>
                </a:solidFill>
              </a:rPr>
              <a:t>helsestasjon</a:t>
            </a:r>
            <a:r>
              <a:rPr lang="da-DK" dirty="0" smtClean="0">
                <a:solidFill>
                  <a:schemeClr val="tx2"/>
                </a:solidFill>
              </a:rPr>
              <a:t>/</a:t>
            </a:r>
            <a:r>
              <a:rPr lang="da-DK" dirty="0" err="1" smtClean="0">
                <a:solidFill>
                  <a:schemeClr val="tx2"/>
                </a:solidFill>
              </a:rPr>
              <a:t>barnsjukvård</a:t>
            </a:r>
            <a:r>
              <a:rPr lang="da-DK" dirty="0" smtClean="0">
                <a:solidFill>
                  <a:schemeClr val="tx2"/>
                </a:solidFill>
              </a:rPr>
              <a:t>)</a:t>
            </a:r>
            <a:endParaRPr lang="da-DK" dirty="0">
              <a:solidFill>
                <a:schemeClr val="tx2"/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7544" y="2866221"/>
            <a:ext cx="8229600" cy="3993307"/>
          </a:xfrm>
        </p:spPr>
        <p:txBody>
          <a:bodyPr>
            <a:normAutofit/>
          </a:bodyPr>
          <a:lstStyle/>
          <a:p>
            <a:r>
              <a:rPr lang="da-DK" sz="2400" dirty="0" smtClean="0">
                <a:solidFill>
                  <a:schemeClr val="tx2"/>
                </a:solidFill>
                <a:cs typeface="Arial" panose="020B0604020202020204" pitchFamily="34" charset="0"/>
              </a:rPr>
              <a:t>Lokalt it-system i kommunens sundhedspleje med mange oplysninger om bl.a. barnets trivsel, vækst, udvikling, sygdomme, sundhedsplejerskens notater</a:t>
            </a:r>
          </a:p>
          <a:p>
            <a:r>
              <a:rPr lang="da-DK" sz="2400" dirty="0" smtClean="0">
                <a:solidFill>
                  <a:schemeClr val="tx2"/>
                </a:solidFill>
                <a:cs typeface="Arial" panose="020B0604020202020204" pitchFamily="34" charset="0"/>
              </a:rPr>
              <a:t>Kommunerne indberetter til Sundhedsdatastyrelsen, men kun om 1) højde og vægt, 2) udsat for passiv rygning og 3) amningsforhold</a:t>
            </a:r>
          </a:p>
          <a:p>
            <a:r>
              <a:rPr lang="da-DK" sz="2400" dirty="0">
                <a:solidFill>
                  <a:schemeClr val="tx2"/>
                </a:solidFill>
                <a:cs typeface="Arial" panose="020B0604020202020204" pitchFamily="34" charset="0"/>
              </a:rPr>
              <a:t>D</a:t>
            </a:r>
            <a:r>
              <a:rPr lang="da-DK" sz="2400" dirty="0" smtClean="0">
                <a:solidFill>
                  <a:schemeClr val="tx2"/>
                </a:solidFill>
                <a:cs typeface="Arial" panose="020B0604020202020204" pitchFamily="34" charset="0"/>
              </a:rPr>
              <a:t>et statslige it-system bevares – men det bliver de lokale systemer også </a:t>
            </a:r>
            <a:r>
              <a:rPr lang="da-DK" sz="2400" dirty="0">
                <a:solidFill>
                  <a:schemeClr val="tx2"/>
                </a:solidFill>
                <a:cs typeface="Arial" panose="020B0604020202020204" pitchFamily="34" charset="0"/>
              </a:rPr>
              <a:t>, </a:t>
            </a:r>
            <a:r>
              <a:rPr lang="da-DK" sz="2400" dirty="0" smtClean="0">
                <a:solidFill>
                  <a:schemeClr val="tx2"/>
                </a:solidFill>
                <a:cs typeface="Arial" panose="020B0604020202020204" pitchFamily="34" charset="0"/>
              </a:rPr>
              <a:t>fordi de lokale har flere oplysninger end det statslige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 smtClean="0">
                <a:solidFill>
                  <a:prstClr val="black">
                    <a:tint val="75000"/>
                  </a:prstClr>
                </a:solidFill>
              </a:rPr>
              <a:t>26-09-2016</a:t>
            </a:r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FEDB9-EC1B-4E0E-83FF-33E1B3B8806B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789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844824"/>
            <a:ext cx="8229600" cy="580926"/>
          </a:xfrm>
        </p:spPr>
        <p:txBody>
          <a:bodyPr>
            <a:normAutofit fontScale="90000"/>
          </a:bodyPr>
          <a:lstStyle/>
          <a:p>
            <a:r>
              <a:rPr lang="da-DK" dirty="0" smtClean="0">
                <a:solidFill>
                  <a:schemeClr val="tx2"/>
                </a:solidFill>
              </a:rPr>
              <a:t>Resultat af dataflowsanalyse (3)</a:t>
            </a:r>
            <a:br>
              <a:rPr lang="da-DK" dirty="0" smtClean="0">
                <a:solidFill>
                  <a:schemeClr val="tx2"/>
                </a:solidFill>
              </a:rPr>
            </a:br>
            <a:r>
              <a:rPr lang="da-DK" dirty="0" smtClean="0">
                <a:solidFill>
                  <a:schemeClr val="tx2"/>
                </a:solidFill>
              </a:rPr>
              <a:t>Affald- </a:t>
            </a:r>
            <a:r>
              <a:rPr lang="da-DK" dirty="0" smtClean="0">
                <a:solidFill>
                  <a:schemeClr val="tx2"/>
                </a:solidFill>
              </a:rPr>
              <a:t>og genbrugsområdet</a:t>
            </a:r>
            <a:br>
              <a:rPr lang="da-DK" dirty="0" smtClean="0">
                <a:solidFill>
                  <a:schemeClr val="tx2"/>
                </a:solidFill>
              </a:rPr>
            </a:br>
            <a:r>
              <a:rPr lang="da-DK" dirty="0" smtClean="0">
                <a:solidFill>
                  <a:schemeClr val="tx2"/>
                </a:solidFill>
              </a:rPr>
              <a:t>(</a:t>
            </a:r>
            <a:r>
              <a:rPr lang="da-DK" dirty="0" err="1" smtClean="0">
                <a:solidFill>
                  <a:schemeClr val="tx2"/>
                </a:solidFill>
              </a:rPr>
              <a:t>avfall</a:t>
            </a:r>
            <a:r>
              <a:rPr lang="da-DK" dirty="0" smtClean="0">
                <a:solidFill>
                  <a:schemeClr val="tx2"/>
                </a:solidFill>
              </a:rPr>
              <a:t> &amp; </a:t>
            </a:r>
            <a:r>
              <a:rPr lang="da-DK" dirty="0" err="1" smtClean="0">
                <a:solidFill>
                  <a:schemeClr val="tx2"/>
                </a:solidFill>
              </a:rPr>
              <a:t>gjen</a:t>
            </a:r>
            <a:r>
              <a:rPr lang="da-DK" dirty="0" smtClean="0">
                <a:solidFill>
                  <a:schemeClr val="tx2"/>
                </a:solidFill>
              </a:rPr>
              <a:t>/</a:t>
            </a:r>
            <a:r>
              <a:rPr lang="da-DK" dirty="0" err="1" smtClean="0">
                <a:solidFill>
                  <a:schemeClr val="tx2"/>
                </a:solidFill>
              </a:rPr>
              <a:t>återvinning</a:t>
            </a:r>
            <a:r>
              <a:rPr lang="da-DK" dirty="0" smtClean="0">
                <a:solidFill>
                  <a:schemeClr val="tx2"/>
                </a:solidFill>
              </a:rPr>
              <a:t>)</a:t>
            </a:r>
            <a:endParaRPr lang="da-DK" dirty="0">
              <a:solidFill>
                <a:schemeClr val="tx2"/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7544" y="3140968"/>
            <a:ext cx="8229600" cy="3993307"/>
          </a:xfrm>
        </p:spPr>
        <p:txBody>
          <a:bodyPr>
            <a:normAutofit/>
          </a:bodyPr>
          <a:lstStyle/>
          <a:p>
            <a:r>
              <a:rPr lang="da-DK" sz="2400" dirty="0" smtClean="0">
                <a:solidFill>
                  <a:schemeClr val="tx2"/>
                </a:solidFill>
                <a:cs typeface="Arial" panose="020B0604020202020204" pitchFamily="34" charset="0"/>
              </a:rPr>
              <a:t>Lokalt it-system i kommunen til at lave affaldsregulativer i, f.eks. ESDH-systemet</a:t>
            </a:r>
          </a:p>
          <a:p>
            <a:r>
              <a:rPr lang="da-DK" sz="2400" dirty="0" smtClean="0">
                <a:solidFill>
                  <a:schemeClr val="tx2"/>
                </a:solidFill>
                <a:cs typeface="Arial" panose="020B0604020202020204" pitchFamily="34" charset="0"/>
              </a:rPr>
              <a:t>It-system hos Miljøstyrelsen med kun de gældende regulativer</a:t>
            </a:r>
          </a:p>
          <a:p>
            <a:r>
              <a:rPr lang="da-DK" sz="2400" dirty="0">
                <a:solidFill>
                  <a:schemeClr val="tx2"/>
                </a:solidFill>
                <a:cs typeface="Arial" panose="020B0604020202020204" pitchFamily="34" charset="0"/>
              </a:rPr>
              <a:t>D</a:t>
            </a:r>
            <a:r>
              <a:rPr lang="da-DK" sz="2400" dirty="0" smtClean="0">
                <a:solidFill>
                  <a:schemeClr val="tx2"/>
                </a:solidFill>
                <a:cs typeface="Arial" panose="020B0604020202020204" pitchFamily="34" charset="0"/>
              </a:rPr>
              <a:t>et statslige it-system kasseres, mens de lokale data bevares, fordi de lokale data siger har flere data og flere informationer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 smtClean="0">
                <a:solidFill>
                  <a:prstClr val="black">
                    <a:tint val="75000"/>
                  </a:prstClr>
                </a:solidFill>
              </a:rPr>
              <a:t>26-09-2016</a:t>
            </a:r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FEDB9-EC1B-4E0E-83FF-33E1B3B8806B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95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412776"/>
            <a:ext cx="8229600" cy="580926"/>
          </a:xfrm>
        </p:spPr>
        <p:txBody>
          <a:bodyPr>
            <a:normAutofit fontScale="90000"/>
          </a:bodyPr>
          <a:lstStyle/>
          <a:p>
            <a:r>
              <a:rPr lang="da-DK" dirty="0" smtClean="0">
                <a:solidFill>
                  <a:schemeClr val="tx2"/>
                </a:solidFill>
              </a:rPr>
              <a:t>Resultat af dataflowsanalyse (4)</a:t>
            </a:r>
            <a:br>
              <a:rPr lang="da-DK" dirty="0" smtClean="0">
                <a:solidFill>
                  <a:schemeClr val="tx2"/>
                </a:solidFill>
              </a:rPr>
            </a:br>
            <a:r>
              <a:rPr lang="da-DK" dirty="0" smtClean="0">
                <a:solidFill>
                  <a:schemeClr val="tx2"/>
                </a:solidFill>
              </a:rPr>
              <a:t>Digitale </a:t>
            </a:r>
            <a:r>
              <a:rPr lang="da-DK" dirty="0" smtClean="0">
                <a:solidFill>
                  <a:schemeClr val="tx2"/>
                </a:solidFill>
              </a:rPr>
              <a:t>patientoplysninger</a:t>
            </a:r>
            <a:endParaRPr lang="da-DK" dirty="0">
              <a:solidFill>
                <a:schemeClr val="tx2"/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7544" y="2864693"/>
            <a:ext cx="8229600" cy="3993307"/>
          </a:xfrm>
        </p:spPr>
        <p:txBody>
          <a:bodyPr>
            <a:normAutofit/>
          </a:bodyPr>
          <a:lstStyle/>
          <a:p>
            <a:r>
              <a:rPr lang="da-DK" sz="2400" dirty="0" smtClean="0">
                <a:solidFill>
                  <a:schemeClr val="tx2"/>
                </a:solidFill>
                <a:cs typeface="Arial" panose="020B0604020202020204" pitchFamily="34" charset="0"/>
              </a:rPr>
              <a:t>En </a:t>
            </a:r>
            <a:r>
              <a:rPr lang="da-DK" sz="2400" dirty="0" err="1" smtClean="0">
                <a:solidFill>
                  <a:schemeClr val="tx2"/>
                </a:solidFill>
                <a:cs typeface="Arial" panose="020B0604020202020204" pitchFamily="34" charset="0"/>
              </a:rPr>
              <a:t>epj</a:t>
            </a:r>
            <a:r>
              <a:rPr lang="da-DK" sz="2400" dirty="0" smtClean="0">
                <a:solidFill>
                  <a:schemeClr val="tx2"/>
                </a:solidFill>
                <a:cs typeface="Arial" panose="020B0604020202020204" pitchFamily="34" charset="0"/>
              </a:rPr>
              <a:t> (</a:t>
            </a:r>
            <a:r>
              <a:rPr lang="da-DK" sz="2400" dirty="0" smtClean="0">
                <a:solidFill>
                  <a:srgbClr val="FF0000"/>
                </a:solidFill>
                <a:cs typeface="Arial" panose="020B0604020202020204" pitchFamily="34" charset="0"/>
              </a:rPr>
              <a:t>e</a:t>
            </a:r>
            <a:r>
              <a:rPr lang="da-DK" sz="2400" dirty="0" smtClean="0">
                <a:solidFill>
                  <a:schemeClr val="tx2"/>
                </a:solidFill>
                <a:cs typeface="Arial" panose="020B0604020202020204" pitchFamily="34" charset="0"/>
              </a:rPr>
              <a:t>lektronisk </a:t>
            </a:r>
            <a:r>
              <a:rPr lang="da-DK" sz="2400" dirty="0" smtClean="0">
                <a:solidFill>
                  <a:srgbClr val="FF0000"/>
                </a:solidFill>
                <a:cs typeface="Arial" panose="020B0604020202020204" pitchFamily="34" charset="0"/>
              </a:rPr>
              <a:t>p</a:t>
            </a:r>
            <a:r>
              <a:rPr lang="da-DK" sz="2400" dirty="0" smtClean="0">
                <a:solidFill>
                  <a:schemeClr val="tx2"/>
                </a:solidFill>
                <a:cs typeface="Arial" panose="020B0604020202020204" pitchFamily="34" charset="0"/>
              </a:rPr>
              <a:t>atient</a:t>
            </a:r>
            <a:r>
              <a:rPr lang="da-DK" sz="2400" dirty="0" smtClean="0">
                <a:solidFill>
                  <a:srgbClr val="FF0000"/>
                </a:solidFill>
                <a:cs typeface="Arial" panose="020B0604020202020204" pitchFamily="34" charset="0"/>
              </a:rPr>
              <a:t>j</a:t>
            </a:r>
            <a:r>
              <a:rPr lang="da-DK" sz="2400" dirty="0" smtClean="0">
                <a:solidFill>
                  <a:schemeClr val="tx2"/>
                </a:solidFill>
                <a:cs typeface="Arial" panose="020B0604020202020204" pitchFamily="34" charset="0"/>
              </a:rPr>
              <a:t>ournal) hos hver af de 5 regioner med data fra de offentlige sygehuse</a:t>
            </a:r>
          </a:p>
          <a:p>
            <a:r>
              <a:rPr lang="da-DK" sz="2400" dirty="0" smtClean="0">
                <a:solidFill>
                  <a:schemeClr val="tx2"/>
                </a:solidFill>
                <a:cs typeface="Arial" panose="020B0604020202020204" pitchFamily="34" charset="0"/>
              </a:rPr>
              <a:t>Det nationale patientsystem E-journal SUP med journaloplysninger, herunder diagnoser, behandlinger og notatoptegnelser, fra alle offentlige sygehuse</a:t>
            </a:r>
          </a:p>
          <a:p>
            <a:r>
              <a:rPr lang="da-DK" sz="2400" dirty="0" smtClean="0">
                <a:solidFill>
                  <a:schemeClr val="tx2"/>
                </a:solidFill>
                <a:cs typeface="Arial" panose="020B0604020202020204" pitchFamily="34" charset="0"/>
              </a:rPr>
              <a:t>De lokale </a:t>
            </a:r>
            <a:r>
              <a:rPr lang="da-DK" sz="2400" dirty="0" err="1" smtClean="0">
                <a:solidFill>
                  <a:schemeClr val="tx2"/>
                </a:solidFill>
                <a:cs typeface="Arial" panose="020B0604020202020204" pitchFamily="34" charset="0"/>
              </a:rPr>
              <a:t>epj’er</a:t>
            </a:r>
            <a:r>
              <a:rPr lang="da-DK" sz="2400" dirty="0" smtClean="0">
                <a:solidFill>
                  <a:schemeClr val="tx2"/>
                </a:solidFill>
                <a:cs typeface="Arial" panose="020B0604020202020204" pitchFamily="34" charset="0"/>
              </a:rPr>
              <a:t> kasseres, mens E-journal SUP bevares, fordi man har alle patientoplysninger ét sted – billigere og kan bruges i medicinsk forskning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 smtClean="0">
                <a:solidFill>
                  <a:prstClr val="black">
                    <a:tint val="75000"/>
                  </a:prstClr>
                </a:solidFill>
              </a:rPr>
              <a:t>26-09-2016</a:t>
            </a:r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FEDB9-EC1B-4E0E-83FF-33E1B3B8806B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06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872</Words>
  <Application>Microsoft Office PowerPoint</Application>
  <PresentationFormat>Skærmshow (4:3)</PresentationFormat>
  <Paragraphs>184</Paragraphs>
  <Slides>18</Slides>
  <Notes>12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18</vt:i4>
      </vt:variant>
    </vt:vector>
  </HeadingPairs>
  <TitlesOfParts>
    <vt:vector size="19" baseType="lpstr">
      <vt:lpstr>1_Kontortema</vt:lpstr>
      <vt:lpstr>Bevaring og kassation/gallring af digitalt skabte arkivalier i Danmark</vt:lpstr>
      <vt:lpstr>  Hvad bliver bevaret af digitale data i Danmark? </vt:lpstr>
      <vt:lpstr>  Hvad bliver ikke bevaret af digitale data i Danmark? </vt:lpstr>
      <vt:lpstr>  Hvordan laver vi bevaringsbestemmelser? (1) </vt:lpstr>
      <vt:lpstr>  Hvordan laver vi bevaringsbestemmelser? (2) </vt:lpstr>
      <vt:lpstr>Resultat af dataflowsanalyse (1) Arbejdsmarkedsområdet  (NAV/Arbetsförmedlingen)</vt:lpstr>
      <vt:lpstr>Resultat af dataflowsanalyse (2) Børneomsorgsområdet  (helsestasjon/barnsjukvård)</vt:lpstr>
      <vt:lpstr>Resultat af dataflowsanalyse (3) Affald- og genbrugsområdet (avfall &amp; gjen/återvinning)</vt:lpstr>
      <vt:lpstr>Resultat af dataflowsanalyse (4) Digitale patientoplysninger</vt:lpstr>
      <vt:lpstr>  Kassation/gallring i it-systemer ved aflevering </vt:lpstr>
      <vt:lpstr>Kassation/gallring af dokumenter - stat</vt:lpstr>
      <vt:lpstr>Kassation/gallring af dokumenter - kommune</vt:lpstr>
      <vt:lpstr>Forudsætning for kassation af dokumenter</vt:lpstr>
      <vt:lpstr>Kassation i it-systemet ved aflevering</vt:lpstr>
      <vt:lpstr>  Kassation i it-systemet ved aflevering  Udtræk af databaser</vt:lpstr>
      <vt:lpstr>Kassation i it-systemer</vt:lpstr>
      <vt:lpstr>Bevaring/kassation af tabeller</vt:lpstr>
      <vt:lpstr>Spørgsmål?</vt:lpstr>
    </vt:vector>
  </TitlesOfParts>
  <Company>Statens Arkiver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Birgitte Vedel-Troelsen</dc:creator>
  <cp:lastModifiedBy>Christian Larsen</cp:lastModifiedBy>
  <cp:revision>34</cp:revision>
  <dcterms:created xsi:type="dcterms:W3CDTF">2016-09-16T06:13:09Z</dcterms:created>
  <dcterms:modified xsi:type="dcterms:W3CDTF">2016-09-21T07:32:53Z</dcterms:modified>
</cp:coreProperties>
</file>